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(null)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36"/>
  </p:notesMasterIdLst>
  <p:sldIdLst>
    <p:sldId id="304" r:id="rId2"/>
    <p:sldId id="256" r:id="rId3"/>
    <p:sldId id="278" r:id="rId4"/>
    <p:sldId id="260" r:id="rId5"/>
    <p:sldId id="306" r:id="rId6"/>
    <p:sldId id="307" r:id="rId7"/>
    <p:sldId id="301" r:id="rId8"/>
    <p:sldId id="302" r:id="rId9"/>
    <p:sldId id="310" r:id="rId10"/>
    <p:sldId id="311" r:id="rId11"/>
    <p:sldId id="308" r:id="rId12"/>
    <p:sldId id="262" r:id="rId13"/>
    <p:sldId id="272" r:id="rId14"/>
    <p:sldId id="273" r:id="rId15"/>
    <p:sldId id="274" r:id="rId16"/>
    <p:sldId id="276" r:id="rId17"/>
    <p:sldId id="303" r:id="rId18"/>
    <p:sldId id="285" r:id="rId19"/>
    <p:sldId id="290" r:id="rId20"/>
    <p:sldId id="291" r:id="rId21"/>
    <p:sldId id="292" r:id="rId22"/>
    <p:sldId id="275" r:id="rId23"/>
    <p:sldId id="298" r:id="rId24"/>
    <p:sldId id="293" r:id="rId25"/>
    <p:sldId id="297" r:id="rId26"/>
    <p:sldId id="299" r:id="rId27"/>
    <p:sldId id="312" r:id="rId28"/>
    <p:sldId id="313" r:id="rId29"/>
    <p:sldId id="314" r:id="rId30"/>
    <p:sldId id="261" r:id="rId31"/>
    <p:sldId id="279" r:id="rId32"/>
    <p:sldId id="263" r:id="rId33"/>
    <p:sldId id="315" r:id="rId34"/>
    <p:sldId id="316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ECAB8"/>
    <a:srgbClr val="228098"/>
    <a:srgbClr val="196D87"/>
    <a:srgbClr val="198098"/>
    <a:srgbClr val="41AA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53"/>
    <p:restoredTop sz="91710"/>
  </p:normalViewPr>
  <p:slideViewPr>
    <p:cSldViewPr snapToGrid="0" snapToObjects="1">
      <p:cViewPr>
        <p:scale>
          <a:sx n="94" d="100"/>
          <a:sy n="94" d="100"/>
        </p:scale>
        <p:origin x="144" y="6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5C76EC-A5BB-8140-B11B-F734FB6EE998}" type="datetimeFigureOut">
              <a:rPr lang="en-US" smtClean="0"/>
              <a:t>2/21/21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4D164A-9719-1942-8814-26F9018F85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6824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sea spray mediates the boundary layer fluxes that ultimately drive hurricane intensification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D164A-9719-1942-8814-26F9018F85E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9720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82DA88-FE5C-3E4C-B55E-EB13C00EAF3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4173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82DA88-FE5C-3E4C-B55E-EB13C00EAF3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0462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82DA88-FE5C-3E4C-B55E-EB13C00EAF3F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2030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82DA88-FE5C-3E4C-B55E-EB13C00EAF3F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5715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82DA88-FE5C-3E4C-B55E-EB13C00EAF3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202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82DA88-FE5C-3E4C-B55E-EB13C00EAF3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220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82DA88-FE5C-3E4C-B55E-EB13C00EAF3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7845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82DA88-FE5C-3E4C-B55E-EB13C00EAF3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3282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reason the correlation with SST is negative is because of the way the microphysics handles the fixed RH and fixed DT, it means that the difference between the </a:t>
            </a:r>
            <a:r>
              <a:rPr lang="en-US" dirty="0" err="1"/>
              <a:t>Ts</a:t>
            </a:r>
            <a:r>
              <a:rPr lang="en-US" dirty="0"/>
              <a:t> and the </a:t>
            </a:r>
            <a:r>
              <a:rPr lang="en-US" dirty="0" err="1"/>
              <a:t>Twetbulb</a:t>
            </a:r>
            <a:r>
              <a:rPr lang="en-US" dirty="0"/>
              <a:t> is about 1% smaller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82DA88-FE5C-3E4C-B55E-EB13C00EAF3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4897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82DA88-FE5C-3E4C-B55E-EB13C00EAF3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7081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82DA88-FE5C-3E4C-B55E-EB13C00EAF3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2510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82DA88-FE5C-3E4C-B55E-EB13C00EAF3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7012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95092-06FD-DD4A-9A44-E84F572DBC43}" type="datetime1">
              <a:rPr lang="en-US" smtClean="0"/>
              <a:t>2/23/21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0DB4-B64B-4741-A775-ED58B1EDC4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4070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B2F49-09C4-5946-8B01-ABBD9C3D5AC3}" type="datetime1">
              <a:rPr lang="en-US" smtClean="0"/>
              <a:t>2/23/21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0DB4-B64B-4741-A775-ED58B1EDC4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762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A7CB5-5FF5-E94C-9798-7D477E0DF9EA}" type="datetime1">
              <a:rPr lang="en-US" smtClean="0"/>
              <a:t>2/23/21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0DB4-B64B-4741-A775-ED58B1EDC4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9659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924910"/>
          </a:xfrm>
        </p:spPr>
        <p:txBody>
          <a:bodyPr/>
          <a:lstStyle>
            <a:lvl1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06022C-A46D-264F-A0C2-EBAB58D0FCD9}" type="datetime1">
              <a:rPr lang="en-US" smtClean="0"/>
              <a:t>2/23/21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0DB4-B64B-4741-A775-ED58B1EDC4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3342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0FE33-8519-C94B-92EB-C6EC2F247945}" type="datetime1">
              <a:rPr lang="en-US" smtClean="0"/>
              <a:t>2/23/21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0DB4-B64B-4741-A775-ED58B1EDC4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4447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334163-FF95-6B43-AB5B-7C4AE9330282}" type="datetime1">
              <a:rPr lang="en-US" smtClean="0"/>
              <a:t>2/23/21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0DB4-B64B-4741-A775-ED58B1EDC4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3191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08E65-1461-1644-8C77-140F3832936A}" type="datetime1">
              <a:rPr lang="en-US" smtClean="0"/>
              <a:t>2/23/21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0DB4-B64B-4741-A775-ED58B1EDC4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997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378FE-C8D6-824E-A01F-1C5A394A00B1}" type="datetime1">
              <a:rPr lang="en-US" smtClean="0"/>
              <a:t>2/23/21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0DB4-B64B-4741-A775-ED58B1EDC4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7984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BC5F9C-FD66-0E45-9BE1-783EE141FD71}" type="datetime1">
              <a:rPr lang="en-US" smtClean="0"/>
              <a:t>2/23/21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0DB4-B64B-4741-A775-ED58B1EDC4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1248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00F595-363C-3D4D-9CFD-E713518EF9C9}" type="datetime1">
              <a:rPr lang="en-US" smtClean="0"/>
              <a:t>2/23/21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0DB4-B64B-4741-A775-ED58B1EDC4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5483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63F9D-CD9E-194E-AA39-00F637634D8A}" type="datetime1">
              <a:rPr lang="en-US" smtClean="0"/>
              <a:t>2/23/21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0DB4-B64B-4741-A775-ED58B1EDC4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8105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Tahoma Regular"/>
              </a:defRPr>
            </a:lvl1pPr>
          </a:lstStyle>
          <a:p>
            <a:fld id="{C7AC3649-FDE9-2D43-889A-CEC463DE6DD3}" type="datetime1">
              <a:rPr lang="en-US" smtClean="0"/>
              <a:t>2/23/21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Tahoma Regular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Tahoma Regular"/>
              </a:defRPr>
            </a:lvl1pPr>
          </a:lstStyle>
          <a:p>
            <a:fld id="{C8890DB4-B64B-4741-A775-ED58B1EDC42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70212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Tahoma Regular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Tahoma Regular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Tahoma Regular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Tahoma Regular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Tahoma Regular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Tahoma Regular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17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4.png"/><Relationship Id="rId3" Type="http://schemas.openxmlformats.org/officeDocument/2006/relationships/image" Target="../media/image42.png"/><Relationship Id="rId7" Type="http://schemas.openxmlformats.org/officeDocument/2006/relationships/image" Target="../media/image37.png"/><Relationship Id="rId12" Type="http://schemas.openxmlformats.org/officeDocument/2006/relationships/image" Target="../media/image4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53.png"/><Relationship Id="rId7" Type="http://schemas.openxmlformats.org/officeDocument/2006/relationships/image" Target="../media/image53.(null)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(null)"/><Relationship Id="rId11" Type="http://schemas.openxmlformats.org/officeDocument/2006/relationships/image" Target="../media/image57.png"/><Relationship Id="rId5" Type="http://schemas.openxmlformats.org/officeDocument/2006/relationships/image" Target="../media/image51.png"/><Relationship Id="rId10" Type="http://schemas.openxmlformats.org/officeDocument/2006/relationships/image" Target="../media/image56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(null)"/><Relationship Id="rId4" Type="http://schemas.openxmlformats.org/officeDocument/2006/relationships/image" Target="../media/image58.(null)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70.png"/><Relationship Id="rId7" Type="http://schemas.openxmlformats.org/officeDocument/2006/relationships/image" Target="../media/image66.png"/><Relationship Id="rId12" Type="http://schemas.openxmlformats.org/officeDocument/2006/relationships/image" Target="../media/image7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11" Type="http://schemas.openxmlformats.org/officeDocument/2006/relationships/image" Target="../media/image71.png"/><Relationship Id="rId5" Type="http://schemas.openxmlformats.org/officeDocument/2006/relationships/image" Target="../media/image64.png"/><Relationship Id="rId10" Type="http://schemas.openxmlformats.org/officeDocument/2006/relationships/image" Target="../media/image69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(null)"/><Relationship Id="rId5" Type="http://schemas.openxmlformats.org/officeDocument/2006/relationships/image" Target="../media/image80.(null)"/><Relationship Id="rId4" Type="http://schemas.openxmlformats.org/officeDocument/2006/relationships/image" Target="../media/image7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emf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4.png"/><Relationship Id="rId4" Type="http://schemas.openxmlformats.org/officeDocument/2006/relationships/image" Target="../media/image83.emf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86.png"/><Relationship Id="rId7" Type="http://schemas.openxmlformats.org/officeDocument/2006/relationships/image" Target="../media/image89.png"/><Relationship Id="rId12" Type="http://schemas.openxmlformats.org/officeDocument/2006/relationships/image" Target="../media/image93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0.png"/><Relationship Id="rId11" Type="http://schemas.openxmlformats.org/officeDocument/2006/relationships/image" Target="../media/image92.png"/><Relationship Id="rId5" Type="http://schemas.openxmlformats.org/officeDocument/2006/relationships/image" Target="../media/image88.png"/><Relationship Id="rId10" Type="http://schemas.openxmlformats.org/officeDocument/2006/relationships/image" Target="../media/image390.png"/><Relationship Id="rId4" Type="http://schemas.openxmlformats.org/officeDocument/2006/relationships/image" Target="../media/image87.png"/><Relationship Id="rId9" Type="http://schemas.openxmlformats.org/officeDocument/2006/relationships/image" Target="../media/image9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7.png"/><Relationship Id="rId5" Type="http://schemas.openxmlformats.org/officeDocument/2006/relationships/image" Target="../media/image12.png"/><Relationship Id="rId10" Type="http://schemas.openxmlformats.org/officeDocument/2006/relationships/image" Target="../media/image16.png"/><Relationship Id="rId4" Type="http://schemas.openxmlformats.org/officeDocument/2006/relationships/image" Target="../media/image8.png"/><Relationship Id="rId9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(null)"/><Relationship Id="rId2" Type="http://schemas.openxmlformats.org/officeDocument/2006/relationships/image" Target="../media/image19.(null)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(null)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8D0EA-057A-3146-83AB-20512CEFA9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Hurricane Hunters">
            <a:extLst>
              <a:ext uri="{FF2B5EF4-FFF2-40B4-BE49-F238E27FC236}">
                <a16:creationId xmlns:a16="http://schemas.microsoft.com/office/drawing/2014/main" id="{4400F196-E88A-444B-A254-10BF8CF203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1183" y="1245804"/>
            <a:ext cx="9669634" cy="4366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B260071-C87B-F149-B056-D935083FFCDC}"/>
              </a:ext>
            </a:extLst>
          </p:cNvPr>
          <p:cNvSpPr/>
          <p:nvPr/>
        </p:nvSpPr>
        <p:spPr>
          <a:xfrm>
            <a:off x="8601333" y="5612196"/>
            <a:ext cx="232948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https://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xkcd.com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/2353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50DFB6-9BB2-144E-A301-BC65A5A6D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0DB4-B64B-4741-A775-ED58B1EDC42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9468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E57783E-E1DC-7440-81BE-946BF07D8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AF5D0-8C16-7B42-9B55-6EC08D5DBBC5}" type="slidenum">
              <a:rPr lang="en-US" smtClean="0"/>
              <a:t>10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E93CEE-64E4-3045-888B-A93E6DA0FB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47154"/>
          </a:xfrm>
        </p:spPr>
        <p:txBody>
          <a:bodyPr>
            <a:normAutofit/>
          </a:bodyPr>
          <a:lstStyle/>
          <a:p>
            <a:r>
              <a:rPr lang="en-US" sz="3000" dirty="0"/>
              <a:t>Outline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350FD9C-5E82-8C44-95B1-A4A5A41BB433}"/>
              </a:ext>
            </a:extLst>
          </p:cNvPr>
          <p:cNvGrpSpPr/>
          <p:nvPr/>
        </p:nvGrpSpPr>
        <p:grpSpPr>
          <a:xfrm>
            <a:off x="6271300" y="828406"/>
            <a:ext cx="5724144" cy="2784411"/>
            <a:chOff x="2258192" y="4586945"/>
            <a:chExt cx="5724144" cy="2784411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82F08A0-98D9-9342-89A6-ACAE84619629}"/>
                </a:ext>
              </a:extLst>
            </p:cNvPr>
            <p:cNvSpPr/>
            <p:nvPr/>
          </p:nvSpPr>
          <p:spPr>
            <a:xfrm>
              <a:off x="2258192" y="4591580"/>
              <a:ext cx="5724144" cy="277977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ahoma Regular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930340C-A900-FD4A-861C-441604A6596C}"/>
                </a:ext>
              </a:extLst>
            </p:cNvPr>
            <p:cNvSpPr/>
            <p:nvPr/>
          </p:nvSpPr>
          <p:spPr>
            <a:xfrm>
              <a:off x="2258192" y="4586945"/>
              <a:ext cx="359746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I. Sensitivity Analysis </a:t>
              </a:r>
              <a:endParaRPr lang="en-US" sz="2400" dirty="0">
                <a:latin typeface="Tahoma Regular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3457DE3-E21B-7A4D-905A-B2987D71C1AB}"/>
                </a:ext>
              </a:extLst>
            </p:cNvPr>
            <p:cNvSpPr/>
            <p:nvPr/>
          </p:nvSpPr>
          <p:spPr>
            <a:xfrm>
              <a:off x="2258192" y="5480165"/>
              <a:ext cx="4800601" cy="1569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What do spray-mediated fluxes depend on?</a:t>
              </a:r>
            </a:p>
            <a:p>
              <a:endPara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  <a:p>
              <a:r>
                <a:rPr lang="en-US" sz="24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What are they most sensitive to?</a:t>
              </a:r>
              <a:endParaRPr lang="en-US" sz="2400" dirty="0">
                <a:latin typeface="Tahoma Regular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5D249662-F9B5-0241-870E-EFB5E6D02AC7}"/>
              </a:ext>
            </a:extLst>
          </p:cNvPr>
          <p:cNvGrpSpPr/>
          <p:nvPr/>
        </p:nvGrpSpPr>
        <p:grpSpPr>
          <a:xfrm>
            <a:off x="3233928" y="3798703"/>
            <a:ext cx="5724144" cy="2779776"/>
            <a:chOff x="6426068" y="608303"/>
            <a:chExt cx="5724144" cy="2779776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C9FC0C2-9080-C44E-80B5-48CF17489BC3}"/>
                </a:ext>
              </a:extLst>
            </p:cNvPr>
            <p:cNvSpPr/>
            <p:nvPr/>
          </p:nvSpPr>
          <p:spPr>
            <a:xfrm>
              <a:off x="6426068" y="608303"/>
              <a:ext cx="5724144" cy="277977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ahoma Regular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21807A6-4C7C-A040-A86E-D7F1A38DF13D}"/>
                </a:ext>
              </a:extLst>
            </p:cNvPr>
            <p:cNvSpPr txBox="1"/>
            <p:nvPr/>
          </p:nvSpPr>
          <p:spPr>
            <a:xfrm>
              <a:off x="6449283" y="633946"/>
              <a:ext cx="489589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II. Synthesis of Previous Work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28F37A3-6D96-834B-97DB-8B9DEA94EE35}"/>
                </a:ext>
              </a:extLst>
            </p:cNvPr>
            <p:cNvSpPr/>
            <p:nvPr/>
          </p:nvSpPr>
          <p:spPr>
            <a:xfrm>
              <a:off x="6479983" y="1541699"/>
              <a:ext cx="4800600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What trends or common</a:t>
              </a:r>
            </a:p>
            <a:p>
              <a:endPara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  <a:p>
              <a:r>
                <a:rPr lang="en-US" sz="24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findings exist in the literature? </a:t>
              </a:r>
              <a:endParaRPr lang="en-US" sz="2400" dirty="0">
                <a:latin typeface="Tahoma Regular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3A68D24B-FA90-E747-B000-F0EC92667265}"/>
              </a:ext>
            </a:extLst>
          </p:cNvPr>
          <p:cNvGrpSpPr/>
          <p:nvPr/>
        </p:nvGrpSpPr>
        <p:grpSpPr>
          <a:xfrm>
            <a:off x="154768" y="822975"/>
            <a:ext cx="6116532" cy="2780056"/>
            <a:chOff x="497643" y="608303"/>
            <a:chExt cx="6116532" cy="2780056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FF85FDD-0CBB-9642-BF99-129E5E3BE6B9}"/>
                </a:ext>
              </a:extLst>
            </p:cNvPr>
            <p:cNvSpPr/>
            <p:nvPr/>
          </p:nvSpPr>
          <p:spPr>
            <a:xfrm>
              <a:off x="497644" y="608303"/>
              <a:ext cx="5721375" cy="278005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ahoma Regular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53735DB-C907-D542-A372-1EEC3D8C8678}"/>
                </a:ext>
              </a:extLst>
            </p:cNvPr>
            <p:cNvSpPr txBox="1"/>
            <p:nvPr/>
          </p:nvSpPr>
          <p:spPr>
            <a:xfrm>
              <a:off x="497643" y="618369"/>
              <a:ext cx="241604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0. Background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BC33DF08-F715-8048-9803-F06FCE68FE26}"/>
                </a:ext>
              </a:extLst>
            </p:cNvPr>
            <p:cNvSpPr/>
            <p:nvPr/>
          </p:nvSpPr>
          <p:spPr>
            <a:xfrm>
              <a:off x="497643" y="1080034"/>
              <a:ext cx="6116532" cy="193899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400" i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Motivation:</a:t>
              </a:r>
              <a:br>
                <a:rPr lang="en-US" sz="2400" i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</a:br>
              <a:r>
                <a:rPr lang="en-US" sz="2400" i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Improve hurricane intensity forecasts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sz="24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4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Hurricane intensity depends on </a:t>
              </a:r>
              <a:br>
                <a:rPr lang="en-US" sz="24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</a:br>
              <a:r>
                <a:rPr lang="en-US" sz="24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air-sea enthalpy and momentum fluxes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468116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2E7486-6547-7140-BBDF-9174D0C2E7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124626"/>
          </a:xfrm>
        </p:spPr>
        <p:txBody>
          <a:bodyPr>
            <a:normAutofit/>
          </a:bodyPr>
          <a:lstStyle/>
          <a:p>
            <a:r>
              <a:rPr lang="en-US" dirty="0"/>
              <a:t>Sea spray has to mediate the air-sea fluxes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DB9DC52-0CA7-3646-9D89-8E6CC949476C}"/>
              </a:ext>
            </a:extLst>
          </p:cNvPr>
          <p:cNvSpPr/>
          <p:nvPr/>
        </p:nvSpPr>
        <p:spPr>
          <a:xfrm>
            <a:off x="0" y="5653533"/>
            <a:ext cx="12192000" cy="725637"/>
          </a:xfrm>
          <a:prstGeom prst="rect">
            <a:avLst/>
          </a:prstGeom>
          <a:solidFill>
            <a:srgbClr val="2280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ahoma Regular"/>
            </a:endParaRPr>
          </a:p>
        </p:txBody>
      </p:sp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3782DAFA-2F71-E542-9870-12D5323EEDF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5400" r="5624" b="6240"/>
          <a:stretch/>
        </p:blipFill>
        <p:spPr>
          <a:xfrm>
            <a:off x="7017956" y="2314502"/>
            <a:ext cx="5174044" cy="3339031"/>
          </a:xfrm>
          <a:prstGeom prst="rect">
            <a:avLst/>
          </a:prstGeom>
        </p:spPr>
      </p:pic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B9D2B725-FC08-614D-B7AA-ED8474C7CD0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5400" r="5624" b="6240"/>
          <a:stretch/>
        </p:blipFill>
        <p:spPr>
          <a:xfrm>
            <a:off x="1843912" y="2314501"/>
            <a:ext cx="5174044" cy="3339031"/>
          </a:xfrm>
          <a:prstGeom prst="rect">
            <a:avLst/>
          </a:prstGeom>
        </p:spPr>
      </p:pic>
      <p:pic>
        <p:nvPicPr>
          <p:cNvPr id="8" name="Content Placeholder 5">
            <a:extLst>
              <a:ext uri="{FF2B5EF4-FFF2-40B4-BE49-F238E27FC236}">
                <a16:creationId xmlns:a16="http://schemas.microsoft.com/office/drawing/2014/main" id="{7B2C0090-ECE6-F44E-A057-3AAE8216CD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5400" r="28670" b="6240"/>
          <a:stretch/>
        </p:blipFill>
        <p:spPr>
          <a:xfrm>
            <a:off x="0" y="2314501"/>
            <a:ext cx="3833870" cy="333903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BBD4400-52EB-0344-9F35-32D5D226DE92}"/>
              </a:ext>
            </a:extLst>
          </p:cNvPr>
          <p:cNvSpPr txBox="1"/>
          <p:nvPr/>
        </p:nvSpPr>
        <p:spPr>
          <a:xfrm>
            <a:off x="0" y="6451173"/>
            <a:ext cx="1826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Tahoma Regular"/>
              </a:rPr>
              <a:t>Emanuel (2003)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11CC239-24CF-8D40-A5B9-65124C8D0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0DB4-B64B-4741-A775-ED58B1EDC42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4051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D132AF-872C-7542-8E9B-E0F1BF3FBF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Interfacial Versus Spray Flux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DD6A19F-F926-4E41-B1AB-6FB1134F35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AF5D0-8C16-7B42-9B55-6EC08D5DBBC5}" type="slidenum">
              <a:rPr lang="en-US" smtClean="0"/>
              <a:t>12</a:t>
            </a:fld>
            <a:endParaRPr lang="en-US"/>
          </a:p>
        </p:txBody>
      </p:sp>
      <p:pic>
        <p:nvPicPr>
          <p:cNvPr id="12" name="Content Placeholder 5">
            <a:extLst>
              <a:ext uri="{FF2B5EF4-FFF2-40B4-BE49-F238E27FC236}">
                <a16:creationId xmlns:a16="http://schemas.microsoft.com/office/drawing/2014/main" id="{55DFD0EF-F239-744F-993F-2645CE901B33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293140" y="1854166"/>
            <a:ext cx="5751716" cy="352244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507A8F3-FB2D-0F46-8E35-E9B07DFEAC74}"/>
              </a:ext>
            </a:extLst>
          </p:cNvPr>
          <p:cNvSpPr txBox="1"/>
          <p:nvPr/>
        </p:nvSpPr>
        <p:spPr>
          <a:xfrm>
            <a:off x="10142514" y="5375408"/>
            <a:ext cx="1826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Tahoma Regular"/>
              </a:rPr>
              <a:t>Emanuel (2003)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AB6D5C3-AA83-CA42-8BA6-B7A5A3081037}"/>
              </a:ext>
            </a:extLst>
          </p:cNvPr>
          <p:cNvSpPr txBox="1"/>
          <p:nvPr/>
        </p:nvSpPr>
        <p:spPr>
          <a:xfrm>
            <a:off x="8035197" y="1479719"/>
            <a:ext cx="2364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ahoma Regular"/>
              </a:rPr>
              <a:t>extreme wind speeds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D91752B-963F-3F47-AAC5-CEAAF446E2A4}"/>
              </a:ext>
            </a:extLst>
          </p:cNvPr>
          <p:cNvSpPr/>
          <p:nvPr/>
        </p:nvSpPr>
        <p:spPr>
          <a:xfrm>
            <a:off x="6419262" y="1865686"/>
            <a:ext cx="5486400" cy="34290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ahoma Regular"/>
            </a:endParaRPr>
          </a:p>
        </p:txBody>
      </p:sp>
      <p:pic>
        <p:nvPicPr>
          <p:cNvPr id="2052" name="Picture 4" descr="500+ Free Waves &amp; Water Vectors - Pixabay">
            <a:extLst>
              <a:ext uri="{FF2B5EF4-FFF2-40B4-BE49-F238E27FC236}">
                <a16:creationId xmlns:a16="http://schemas.microsoft.com/office/drawing/2014/main" id="{8C0DA153-DB54-1646-8D8D-E8B935B4CA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269"/>
          <a:stretch/>
        </p:blipFill>
        <p:spPr bwMode="auto">
          <a:xfrm>
            <a:off x="315313" y="2197365"/>
            <a:ext cx="5486400" cy="3097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1A18BBF-A36B-4344-9B72-4FF43A2CD9DC}"/>
              </a:ext>
            </a:extLst>
          </p:cNvPr>
          <p:cNvSpPr txBox="1"/>
          <p:nvPr/>
        </p:nvSpPr>
        <p:spPr>
          <a:xfrm>
            <a:off x="2106724" y="1477528"/>
            <a:ext cx="1877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ahoma Regular"/>
              </a:rPr>
              <a:t>low wind speeds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8992306-4E64-8940-AB18-46A8F2E1F798}"/>
              </a:ext>
            </a:extLst>
          </p:cNvPr>
          <p:cNvSpPr/>
          <p:nvPr/>
        </p:nvSpPr>
        <p:spPr>
          <a:xfrm>
            <a:off x="302243" y="1865686"/>
            <a:ext cx="5486400" cy="34290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ahoma Regular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63F7569-7510-424E-89A8-4508B2C661E8}"/>
              </a:ext>
            </a:extLst>
          </p:cNvPr>
          <p:cNvGrpSpPr/>
          <p:nvPr/>
        </p:nvGrpSpPr>
        <p:grpSpPr>
          <a:xfrm>
            <a:off x="355639" y="5413721"/>
            <a:ext cx="5519427" cy="1356231"/>
            <a:chOff x="983438" y="5413721"/>
            <a:chExt cx="5519427" cy="1356231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62FA0FEB-E5CC-9542-B90C-12B211CAAFBD}"/>
                    </a:ext>
                  </a:extLst>
                </p:cNvPr>
                <p:cNvSpPr txBox="1"/>
                <p:nvPr/>
              </p:nvSpPr>
              <p:spPr>
                <a:xfrm>
                  <a:off x="983438" y="5786043"/>
                  <a:ext cx="2460354" cy="44941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𝑖𝑛𝑡𝑒𝑟𝑓𝑎𝑐𝑖𝑎𝑙</m:t>
                            </m:r>
                          </m:sup>
                        </m:sSub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∼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</mc:Choice>
          <mc:Fallback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62FA0FEB-E5CC-9542-B90C-12B211CAAF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3438" y="5786043"/>
                  <a:ext cx="2460354" cy="449418"/>
                </a:xfrm>
                <a:prstGeom prst="rect">
                  <a:avLst/>
                </a:prstGeom>
                <a:blipFill>
                  <a:blip r:embed="rId4"/>
                  <a:stretch>
                    <a:fillRect l="-1538" t="-2857" b="-1428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C2C657B5-475F-3746-A062-24E9BF4CC320}"/>
                    </a:ext>
                  </a:extLst>
                </p:cNvPr>
                <p:cNvSpPr txBox="1"/>
                <p:nvPr/>
              </p:nvSpPr>
              <p:spPr>
                <a:xfrm>
                  <a:off x="1469791" y="6364328"/>
                  <a:ext cx="1928540" cy="40562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𝑠𝑝𝑟𝑎𝑦</m:t>
                            </m:r>
                          </m:sup>
                        </m:sSub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∼</m:t>
                        </m:r>
                        <m:sSubSup>
                          <m:sSub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&gt;2</m:t>
                            </m:r>
                          </m:sup>
                        </m:sSubSup>
                      </m:oMath>
                    </m:oMathPara>
                  </a14:m>
                  <a:endParaRPr lang="en-US" sz="24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</mc:Choice>
          <mc:Fallback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C2C657B5-475F-3746-A062-24E9BF4CC32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69791" y="6364328"/>
                  <a:ext cx="1928540" cy="405624"/>
                </a:xfrm>
                <a:prstGeom prst="rect">
                  <a:avLst/>
                </a:prstGeom>
                <a:blipFill>
                  <a:blip r:embed="rId5"/>
                  <a:stretch>
                    <a:fillRect l="-1961" b="-181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B031310-863B-784C-A193-8B7A8A3C0004}"/>
                </a:ext>
              </a:extLst>
            </p:cNvPr>
            <p:cNvSpPr txBox="1"/>
            <p:nvPr/>
          </p:nvSpPr>
          <p:spPr>
            <a:xfrm>
              <a:off x="1085837" y="5413721"/>
              <a:ext cx="17748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ahoma Regular"/>
                </a:rPr>
                <a:t>Andreas (2008)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CE9113B-E98C-814B-97BC-9C130D9336C2}"/>
                </a:ext>
              </a:extLst>
            </p:cNvPr>
            <p:cNvSpPr txBox="1"/>
            <p:nvPr/>
          </p:nvSpPr>
          <p:spPr>
            <a:xfrm>
              <a:off x="3791866" y="5921285"/>
              <a:ext cx="27109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ahoma Regular"/>
                </a:rPr>
                <a:t>Richter and Stern (2014)</a:t>
              </a:r>
            </a:p>
          </p:txBody>
        </p:sp>
        <p:sp>
          <p:nvSpPr>
            <p:cNvPr id="7" name="Right Brace 6">
              <a:extLst>
                <a:ext uri="{FF2B5EF4-FFF2-40B4-BE49-F238E27FC236}">
                  <a16:creationId xmlns:a16="http://schemas.microsoft.com/office/drawing/2014/main" id="{967D6969-B23E-564B-822C-644AF3AF767A}"/>
                </a:ext>
              </a:extLst>
            </p:cNvPr>
            <p:cNvSpPr/>
            <p:nvPr/>
          </p:nvSpPr>
          <p:spPr>
            <a:xfrm>
              <a:off x="3311980" y="5441950"/>
              <a:ext cx="336777" cy="1328002"/>
            </a:xfrm>
            <a:prstGeom prst="rightBrac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ahoma Regular"/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45A89D3-7AE5-7543-A659-28FAB2A3F392}"/>
                  </a:ext>
                </a:extLst>
              </p:cNvPr>
              <p:cNvSpPr txBox="1"/>
              <p:nvPr/>
            </p:nvSpPr>
            <p:spPr>
              <a:xfrm>
                <a:off x="2106724" y="1876125"/>
                <a:ext cx="3778599" cy="5604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sub>
                      </m:sSub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sub>
                        <m:sup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𝑖𝑛𝑡𝑒𝑟𝑓𝑎𝑐𝑖𝑎𝑙</m:t>
                          </m:r>
                        </m:sup>
                      </m:sSubSup>
                      <m:sSub>
                        <m:sSub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m:rPr>
                          <m:sty m:val="p"/>
                        </m:rPr>
                        <a:rPr lang="en-US" sz="2500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sz="2500" dirty="0">
                  <a:latin typeface="Tahoma Regular"/>
                </a:endParaRPr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45A89D3-7AE5-7543-A659-28FAB2A3F3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6724" y="1876125"/>
                <a:ext cx="3778599" cy="560474"/>
              </a:xfrm>
              <a:prstGeom prst="rect">
                <a:avLst/>
              </a:prstGeom>
              <a:blipFill>
                <a:blip r:embed="rId6"/>
                <a:stretch>
                  <a:fillRect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56C5CD6-2770-C043-8D6A-D952755AA636}"/>
                  </a:ext>
                </a:extLst>
              </p:cNvPr>
              <p:cNvSpPr txBox="1"/>
              <p:nvPr/>
            </p:nvSpPr>
            <p:spPr>
              <a:xfrm>
                <a:off x="2358515" y="2399477"/>
                <a:ext cx="3380028" cy="5604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𝜏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  <m:sup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𝑖𝑛𝑡𝑒𝑟𝑓𝑎𝑐𝑖𝑎𝑙</m:t>
                          </m:r>
                        </m:sup>
                      </m:sSubSup>
                      <m:sSub>
                        <m:sSub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en-US" sz="2500" dirty="0">
                  <a:latin typeface="Tahoma Regular"/>
                </a:endParaRPr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56C5CD6-2770-C043-8D6A-D952755AA6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8515" y="2399477"/>
                <a:ext cx="3380028" cy="560474"/>
              </a:xfrm>
              <a:prstGeom prst="rect">
                <a:avLst/>
              </a:prstGeom>
              <a:blipFill>
                <a:blip r:embed="rId7"/>
                <a:stretch>
                  <a:fillRect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" name="Group 22">
            <a:extLst>
              <a:ext uri="{FF2B5EF4-FFF2-40B4-BE49-F238E27FC236}">
                <a16:creationId xmlns:a16="http://schemas.microsoft.com/office/drawing/2014/main" id="{1A36F18C-F3A3-344A-8A18-AB4D1B7EA016}"/>
              </a:ext>
            </a:extLst>
          </p:cNvPr>
          <p:cNvGrpSpPr/>
          <p:nvPr/>
        </p:nvGrpSpPr>
        <p:grpSpPr>
          <a:xfrm>
            <a:off x="6511960" y="5413721"/>
            <a:ext cx="3264290" cy="1319939"/>
            <a:chOff x="983438" y="5413721"/>
            <a:chExt cx="3264290" cy="1319939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F167531C-A39B-B842-B5E7-0A17A590964A}"/>
                    </a:ext>
                  </a:extLst>
                </p:cNvPr>
                <p:cNvSpPr txBox="1"/>
                <p:nvPr/>
              </p:nvSpPr>
              <p:spPr>
                <a:xfrm>
                  <a:off x="983438" y="5786043"/>
                  <a:ext cx="3254031" cy="38125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𝑖𝑛𝑡𝑒𝑟𝑓𝑎𝑐𝑖𝑎𝑙</m:t>
                            </m:r>
                          </m:sup>
                        </m:s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∼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 </m:t>
                        </m:r>
                      </m:oMath>
                    </m:oMathPara>
                  </a14:m>
                  <a:endParaRPr lang="en-US" sz="24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</mc:Choice>
          <mc:Fallback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F167531C-A39B-B842-B5E7-0A17A590964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3438" y="5786043"/>
                  <a:ext cx="3254031" cy="381258"/>
                </a:xfrm>
                <a:prstGeom prst="rect">
                  <a:avLst/>
                </a:prstGeom>
                <a:blipFill>
                  <a:blip r:embed="rId8"/>
                  <a:stretch>
                    <a:fillRect t="-6667" r="-2724" b="-3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5C582D3E-8D01-7844-962F-02B48FF796C2}"/>
                    </a:ext>
                  </a:extLst>
                </p:cNvPr>
                <p:cNvSpPr txBox="1"/>
                <p:nvPr/>
              </p:nvSpPr>
              <p:spPr>
                <a:xfrm>
                  <a:off x="1469791" y="6364328"/>
                  <a:ext cx="2524730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𝑠𝑝𝑟𝑎𝑦</m:t>
                            </m:r>
                          </m:sup>
                        </m:s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∼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oMath>
                    </m:oMathPara>
                  </a14:m>
                  <a:endParaRPr lang="en-US" sz="24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</mc:Choice>
          <mc:Fallback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5C582D3E-8D01-7844-962F-02B48FF796C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69791" y="6364328"/>
                  <a:ext cx="2524730" cy="369332"/>
                </a:xfrm>
                <a:prstGeom prst="rect">
                  <a:avLst/>
                </a:prstGeom>
                <a:blipFill>
                  <a:blip r:embed="rId9"/>
                  <a:stretch>
                    <a:fillRect b="-3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16B8291-D2F9-3F4F-9A5B-07DF5ADD29CD}"/>
                </a:ext>
              </a:extLst>
            </p:cNvPr>
            <p:cNvSpPr txBox="1"/>
            <p:nvPr/>
          </p:nvSpPr>
          <p:spPr>
            <a:xfrm>
              <a:off x="1085837" y="5413721"/>
              <a:ext cx="31618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ahoma Regular"/>
                </a:rPr>
                <a:t>Andreas and Emanuel (2001)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98417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591B8-AAF1-5A41-AE14-1B12CB95C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 spray as an enthalpy source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49EC241-60DC-D447-AF62-C31A940357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AF5D0-8C16-7B42-9B55-6EC08D5DBBC5}" type="slidenum">
              <a:rPr lang="en-US" smtClean="0"/>
              <a:t>13</a:t>
            </a:fld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8FD9CC1-376B-0B45-8779-D7750AB4A0A9}"/>
              </a:ext>
            </a:extLst>
          </p:cNvPr>
          <p:cNvSpPr/>
          <p:nvPr/>
        </p:nvSpPr>
        <p:spPr>
          <a:xfrm>
            <a:off x="3838614" y="5131659"/>
            <a:ext cx="1103409" cy="105945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ahoma Regular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077BACB-35A7-F540-953D-1AE2075CA7AC}"/>
              </a:ext>
            </a:extLst>
          </p:cNvPr>
          <p:cNvSpPr/>
          <p:nvPr/>
        </p:nvSpPr>
        <p:spPr>
          <a:xfrm>
            <a:off x="4257500" y="2321165"/>
            <a:ext cx="274320" cy="2909579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ahoma Regular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E50B3B4-A021-B542-AFD4-8974FC47CDCE}"/>
              </a:ext>
            </a:extLst>
          </p:cNvPr>
          <p:cNvSpPr/>
          <p:nvPr/>
        </p:nvSpPr>
        <p:spPr>
          <a:xfrm>
            <a:off x="5313277" y="1858784"/>
            <a:ext cx="914400" cy="91440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ahoma Regular"/>
            </a:endParaRPr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166924BC-FDAA-1C45-9BFA-FAFC8A6629D5}"/>
              </a:ext>
            </a:extLst>
          </p:cNvPr>
          <p:cNvSpPr/>
          <p:nvPr/>
        </p:nvSpPr>
        <p:spPr>
          <a:xfrm>
            <a:off x="3705677" y="1720555"/>
            <a:ext cx="1371600" cy="4635795"/>
          </a:xfrm>
          <a:custGeom>
            <a:avLst/>
            <a:gdLst>
              <a:gd name="connsiteX0" fmla="*/ 685800 w 1371600"/>
              <a:gd name="connsiteY0" fmla="*/ 0 h 4635795"/>
              <a:gd name="connsiteX1" fmla="*/ 930349 w 1371600"/>
              <a:gd name="connsiteY1" fmla="*/ 244549 h 4635795"/>
              <a:gd name="connsiteX2" fmla="*/ 930349 w 1371600"/>
              <a:gd name="connsiteY2" fmla="*/ 3311137 h 4635795"/>
              <a:gd name="connsiteX3" fmla="*/ 952744 w 1371600"/>
              <a:gd name="connsiteY3" fmla="*/ 3318089 h 4635795"/>
              <a:gd name="connsiteX4" fmla="*/ 1371600 w 1371600"/>
              <a:gd name="connsiteY4" fmla="*/ 3949995 h 4635795"/>
              <a:gd name="connsiteX5" fmla="*/ 685800 w 1371600"/>
              <a:gd name="connsiteY5" fmla="*/ 4635795 h 4635795"/>
              <a:gd name="connsiteX6" fmla="*/ 0 w 1371600"/>
              <a:gd name="connsiteY6" fmla="*/ 3949995 h 4635795"/>
              <a:gd name="connsiteX7" fmla="*/ 418856 w 1371600"/>
              <a:gd name="connsiteY7" fmla="*/ 3318089 h 4635795"/>
              <a:gd name="connsiteX8" fmla="*/ 441251 w 1371600"/>
              <a:gd name="connsiteY8" fmla="*/ 3311137 h 4635795"/>
              <a:gd name="connsiteX9" fmla="*/ 441251 w 1371600"/>
              <a:gd name="connsiteY9" fmla="*/ 244549 h 4635795"/>
              <a:gd name="connsiteX10" fmla="*/ 685800 w 1371600"/>
              <a:gd name="connsiteY10" fmla="*/ 0 h 4635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371600" h="4635795">
                <a:moveTo>
                  <a:pt x="685800" y="0"/>
                </a:moveTo>
                <a:cubicBezTo>
                  <a:pt x="820861" y="0"/>
                  <a:pt x="930349" y="109488"/>
                  <a:pt x="930349" y="244549"/>
                </a:cubicBezTo>
                <a:lnTo>
                  <a:pt x="930349" y="3311137"/>
                </a:lnTo>
                <a:lnTo>
                  <a:pt x="952744" y="3318089"/>
                </a:lnTo>
                <a:cubicBezTo>
                  <a:pt x="1198888" y="3422199"/>
                  <a:pt x="1371600" y="3665927"/>
                  <a:pt x="1371600" y="3949995"/>
                </a:cubicBezTo>
                <a:cubicBezTo>
                  <a:pt x="1371600" y="4328752"/>
                  <a:pt x="1064557" y="4635795"/>
                  <a:pt x="685800" y="4635795"/>
                </a:cubicBezTo>
                <a:cubicBezTo>
                  <a:pt x="307043" y="4635795"/>
                  <a:pt x="0" y="4328752"/>
                  <a:pt x="0" y="3949995"/>
                </a:cubicBezTo>
                <a:cubicBezTo>
                  <a:pt x="0" y="3665927"/>
                  <a:pt x="172712" y="3422199"/>
                  <a:pt x="418856" y="3318089"/>
                </a:cubicBezTo>
                <a:lnTo>
                  <a:pt x="441251" y="3311137"/>
                </a:lnTo>
                <a:lnTo>
                  <a:pt x="441251" y="244549"/>
                </a:lnTo>
                <a:cubicBezTo>
                  <a:pt x="441251" y="109488"/>
                  <a:pt x="550739" y="0"/>
                  <a:pt x="685800" y="0"/>
                </a:cubicBezTo>
                <a:close/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ahoma Regular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202B3F7-082A-2641-AAAE-C1FC7680A00C}"/>
              </a:ext>
            </a:extLst>
          </p:cNvPr>
          <p:cNvCxnSpPr/>
          <p:nvPr/>
        </p:nvCxnSpPr>
        <p:spPr>
          <a:xfrm>
            <a:off x="4425147" y="2321165"/>
            <a:ext cx="21265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FFB5E5C-2590-B146-9564-DE2B45158F6F}"/>
              </a:ext>
            </a:extLst>
          </p:cNvPr>
          <p:cNvCxnSpPr/>
          <p:nvPr/>
        </p:nvCxnSpPr>
        <p:spPr>
          <a:xfrm>
            <a:off x="4425147" y="3409230"/>
            <a:ext cx="21265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32AD80A-3CD2-334C-BD87-D5028A6AF312}"/>
              </a:ext>
            </a:extLst>
          </p:cNvPr>
          <p:cNvCxnSpPr/>
          <p:nvPr/>
        </p:nvCxnSpPr>
        <p:spPr>
          <a:xfrm>
            <a:off x="4425147" y="4603622"/>
            <a:ext cx="21265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0A07DEE-0A6B-624B-951E-49D9194BC15F}"/>
              </a:ext>
            </a:extLst>
          </p:cNvPr>
          <p:cNvSpPr txBox="1"/>
          <p:nvPr/>
        </p:nvSpPr>
        <p:spPr>
          <a:xfrm>
            <a:off x="320626" y="2119515"/>
            <a:ext cx="374365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Sea Surface Temperature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DA74F94-7AC2-E049-8C29-823459C1A318}"/>
              </a:ext>
            </a:extLst>
          </p:cNvPr>
          <p:cNvSpPr txBox="1"/>
          <p:nvPr/>
        </p:nvSpPr>
        <p:spPr>
          <a:xfrm>
            <a:off x="262790" y="3180239"/>
            <a:ext cx="372287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Ambient Air Temperature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6E59FBF-EBEC-1B44-B5B1-B5FB7DD1CD3B}"/>
              </a:ext>
            </a:extLst>
          </p:cNvPr>
          <p:cNvSpPr txBox="1"/>
          <p:nvPr/>
        </p:nvSpPr>
        <p:spPr>
          <a:xfrm>
            <a:off x="627568" y="4342732"/>
            <a:ext cx="334700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Wet Bulb Temperature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ADBA0C5-BA58-FD4D-86FE-6BBB7007921F}"/>
              </a:ext>
            </a:extLst>
          </p:cNvPr>
          <p:cNvSpPr/>
          <p:nvPr/>
        </p:nvSpPr>
        <p:spPr>
          <a:xfrm>
            <a:off x="5370927" y="2021236"/>
            <a:ext cx="308344" cy="362083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ahoma Regular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38C94D8-C41B-8B43-A996-19750FA16FF5}"/>
              </a:ext>
            </a:extLst>
          </p:cNvPr>
          <p:cNvSpPr/>
          <p:nvPr/>
        </p:nvSpPr>
        <p:spPr>
          <a:xfrm>
            <a:off x="5683883" y="2021236"/>
            <a:ext cx="308344" cy="362083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ahoma Regular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F6D60C5-4BB9-FB49-A65C-ED28F86A785C}"/>
              </a:ext>
            </a:extLst>
          </p:cNvPr>
          <p:cNvSpPr/>
          <p:nvPr/>
        </p:nvSpPr>
        <p:spPr>
          <a:xfrm>
            <a:off x="5401962" y="2119515"/>
            <a:ext cx="83049" cy="16552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ahoma Regular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0FDBF96-CE08-B145-9DB1-0D55BA2A7833}"/>
              </a:ext>
            </a:extLst>
          </p:cNvPr>
          <p:cNvSpPr/>
          <p:nvPr/>
        </p:nvSpPr>
        <p:spPr>
          <a:xfrm>
            <a:off x="5727510" y="2119515"/>
            <a:ext cx="83049" cy="16552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ahoma Regular"/>
            </a:endParaRPr>
          </a:p>
        </p:txBody>
      </p:sp>
    </p:spTree>
    <p:extLst>
      <p:ext uri="{BB962C8B-B14F-4D97-AF65-F5344CB8AC3E}">
        <p14:creationId xmlns:p14="http://schemas.microsoft.com/office/powerpoint/2010/main" val="605021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591B8-AAF1-5A41-AE14-1B12CB95C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 spray as an enthalpy source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49EC241-60DC-D447-AF62-C31A940357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AF5D0-8C16-7B42-9B55-6EC08D5DBBC5}" type="slidenum">
              <a:rPr lang="en-US" smtClean="0"/>
              <a:t>14</a:t>
            </a:fld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8FD9CC1-376B-0B45-8779-D7750AB4A0A9}"/>
              </a:ext>
            </a:extLst>
          </p:cNvPr>
          <p:cNvSpPr/>
          <p:nvPr/>
        </p:nvSpPr>
        <p:spPr>
          <a:xfrm>
            <a:off x="3838614" y="5131659"/>
            <a:ext cx="1103409" cy="105945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ahoma Regular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077BACB-35A7-F540-953D-1AE2075CA7AC}"/>
              </a:ext>
            </a:extLst>
          </p:cNvPr>
          <p:cNvSpPr/>
          <p:nvPr/>
        </p:nvSpPr>
        <p:spPr>
          <a:xfrm>
            <a:off x="4257500" y="4603622"/>
            <a:ext cx="274320" cy="627122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ahoma Regular"/>
            </a:endParaRPr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166924BC-FDAA-1C45-9BFA-FAFC8A6629D5}"/>
              </a:ext>
            </a:extLst>
          </p:cNvPr>
          <p:cNvSpPr/>
          <p:nvPr/>
        </p:nvSpPr>
        <p:spPr>
          <a:xfrm>
            <a:off x="3705677" y="1720555"/>
            <a:ext cx="1371600" cy="4635795"/>
          </a:xfrm>
          <a:custGeom>
            <a:avLst/>
            <a:gdLst>
              <a:gd name="connsiteX0" fmla="*/ 685800 w 1371600"/>
              <a:gd name="connsiteY0" fmla="*/ 0 h 4635795"/>
              <a:gd name="connsiteX1" fmla="*/ 930349 w 1371600"/>
              <a:gd name="connsiteY1" fmla="*/ 244549 h 4635795"/>
              <a:gd name="connsiteX2" fmla="*/ 930349 w 1371600"/>
              <a:gd name="connsiteY2" fmla="*/ 3311137 h 4635795"/>
              <a:gd name="connsiteX3" fmla="*/ 952744 w 1371600"/>
              <a:gd name="connsiteY3" fmla="*/ 3318089 h 4635795"/>
              <a:gd name="connsiteX4" fmla="*/ 1371600 w 1371600"/>
              <a:gd name="connsiteY4" fmla="*/ 3949995 h 4635795"/>
              <a:gd name="connsiteX5" fmla="*/ 685800 w 1371600"/>
              <a:gd name="connsiteY5" fmla="*/ 4635795 h 4635795"/>
              <a:gd name="connsiteX6" fmla="*/ 0 w 1371600"/>
              <a:gd name="connsiteY6" fmla="*/ 3949995 h 4635795"/>
              <a:gd name="connsiteX7" fmla="*/ 418856 w 1371600"/>
              <a:gd name="connsiteY7" fmla="*/ 3318089 h 4635795"/>
              <a:gd name="connsiteX8" fmla="*/ 441251 w 1371600"/>
              <a:gd name="connsiteY8" fmla="*/ 3311137 h 4635795"/>
              <a:gd name="connsiteX9" fmla="*/ 441251 w 1371600"/>
              <a:gd name="connsiteY9" fmla="*/ 244549 h 4635795"/>
              <a:gd name="connsiteX10" fmla="*/ 685800 w 1371600"/>
              <a:gd name="connsiteY10" fmla="*/ 0 h 4635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371600" h="4635795">
                <a:moveTo>
                  <a:pt x="685800" y="0"/>
                </a:moveTo>
                <a:cubicBezTo>
                  <a:pt x="820861" y="0"/>
                  <a:pt x="930349" y="109488"/>
                  <a:pt x="930349" y="244549"/>
                </a:cubicBezTo>
                <a:lnTo>
                  <a:pt x="930349" y="3311137"/>
                </a:lnTo>
                <a:lnTo>
                  <a:pt x="952744" y="3318089"/>
                </a:lnTo>
                <a:cubicBezTo>
                  <a:pt x="1198888" y="3422199"/>
                  <a:pt x="1371600" y="3665927"/>
                  <a:pt x="1371600" y="3949995"/>
                </a:cubicBezTo>
                <a:cubicBezTo>
                  <a:pt x="1371600" y="4328752"/>
                  <a:pt x="1064557" y="4635795"/>
                  <a:pt x="685800" y="4635795"/>
                </a:cubicBezTo>
                <a:cubicBezTo>
                  <a:pt x="307043" y="4635795"/>
                  <a:pt x="0" y="4328752"/>
                  <a:pt x="0" y="3949995"/>
                </a:cubicBezTo>
                <a:cubicBezTo>
                  <a:pt x="0" y="3665927"/>
                  <a:pt x="172712" y="3422199"/>
                  <a:pt x="418856" y="3318089"/>
                </a:cubicBezTo>
                <a:lnTo>
                  <a:pt x="441251" y="3311137"/>
                </a:lnTo>
                <a:lnTo>
                  <a:pt x="441251" y="244549"/>
                </a:lnTo>
                <a:cubicBezTo>
                  <a:pt x="441251" y="109488"/>
                  <a:pt x="550739" y="0"/>
                  <a:pt x="685800" y="0"/>
                </a:cubicBezTo>
                <a:close/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ahoma Regular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202B3F7-082A-2641-AAAE-C1FC7680A00C}"/>
              </a:ext>
            </a:extLst>
          </p:cNvPr>
          <p:cNvCxnSpPr/>
          <p:nvPr/>
        </p:nvCxnSpPr>
        <p:spPr>
          <a:xfrm>
            <a:off x="4425147" y="2321165"/>
            <a:ext cx="21265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FFB5E5C-2590-B146-9564-DE2B45158F6F}"/>
              </a:ext>
            </a:extLst>
          </p:cNvPr>
          <p:cNvCxnSpPr/>
          <p:nvPr/>
        </p:nvCxnSpPr>
        <p:spPr>
          <a:xfrm>
            <a:off x="4425147" y="3409230"/>
            <a:ext cx="21265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32AD80A-3CD2-334C-BD87-D5028A6AF312}"/>
              </a:ext>
            </a:extLst>
          </p:cNvPr>
          <p:cNvCxnSpPr/>
          <p:nvPr/>
        </p:nvCxnSpPr>
        <p:spPr>
          <a:xfrm>
            <a:off x="4425147" y="4603622"/>
            <a:ext cx="21265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0A07DEE-0A6B-624B-951E-49D9194BC15F}"/>
              </a:ext>
            </a:extLst>
          </p:cNvPr>
          <p:cNvSpPr txBox="1"/>
          <p:nvPr/>
        </p:nvSpPr>
        <p:spPr>
          <a:xfrm>
            <a:off x="320626" y="2119515"/>
            <a:ext cx="374365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Sea Surface Temperature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DA74F94-7AC2-E049-8C29-823459C1A318}"/>
              </a:ext>
            </a:extLst>
          </p:cNvPr>
          <p:cNvSpPr txBox="1"/>
          <p:nvPr/>
        </p:nvSpPr>
        <p:spPr>
          <a:xfrm>
            <a:off x="262790" y="3180239"/>
            <a:ext cx="372287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Ambient Air Temperature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6E59FBF-EBEC-1B44-B5B1-B5FB7DD1CD3B}"/>
              </a:ext>
            </a:extLst>
          </p:cNvPr>
          <p:cNvSpPr txBox="1"/>
          <p:nvPr/>
        </p:nvSpPr>
        <p:spPr>
          <a:xfrm>
            <a:off x="627568" y="4342732"/>
            <a:ext cx="334700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Wet Bulb Temperature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B85DA938-9705-6440-9B1F-66BCDD550EB8}"/>
              </a:ext>
            </a:extLst>
          </p:cNvPr>
          <p:cNvSpPr/>
          <p:nvPr/>
        </p:nvSpPr>
        <p:spPr>
          <a:xfrm>
            <a:off x="5313277" y="4233684"/>
            <a:ext cx="914400" cy="9144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ahoma Regular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561F807-953A-5C44-B327-3EC38ECDE149}"/>
              </a:ext>
            </a:extLst>
          </p:cNvPr>
          <p:cNvSpPr/>
          <p:nvPr/>
        </p:nvSpPr>
        <p:spPr>
          <a:xfrm>
            <a:off x="5370927" y="4396136"/>
            <a:ext cx="308344" cy="362083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ahoma Regular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B0C64284-38D0-2F4F-A580-9B03C2C028F8}"/>
              </a:ext>
            </a:extLst>
          </p:cNvPr>
          <p:cNvSpPr/>
          <p:nvPr/>
        </p:nvSpPr>
        <p:spPr>
          <a:xfrm>
            <a:off x="5683883" y="4396136"/>
            <a:ext cx="308344" cy="362083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ahoma Regular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FC54C541-0CAB-9A46-A2A4-EE34320BCC7B}"/>
              </a:ext>
            </a:extLst>
          </p:cNvPr>
          <p:cNvSpPr/>
          <p:nvPr/>
        </p:nvSpPr>
        <p:spPr>
          <a:xfrm>
            <a:off x="5401962" y="4494415"/>
            <a:ext cx="83049" cy="16552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ahoma Regular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BD9F538-2126-5F4F-ADFC-FD41AAB6F211}"/>
              </a:ext>
            </a:extLst>
          </p:cNvPr>
          <p:cNvSpPr/>
          <p:nvPr/>
        </p:nvSpPr>
        <p:spPr>
          <a:xfrm>
            <a:off x="5727510" y="4494415"/>
            <a:ext cx="83049" cy="16552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ahoma Regular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23D1D4A-4478-694B-9C29-5FD0A413EDC8}"/>
              </a:ext>
            </a:extLst>
          </p:cNvPr>
          <p:cNvSpPr txBox="1"/>
          <p:nvPr/>
        </p:nvSpPr>
        <p:spPr>
          <a:xfrm>
            <a:off x="6663559" y="1790230"/>
            <a:ext cx="5098947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latin typeface="Tahoma Regular"/>
              </a:rPr>
              <a:t>Upon ejection, a drop rapidly cools to its wet bulb temperature without losing much mass (&lt;1%) </a:t>
            </a:r>
          </a:p>
        </p:txBody>
      </p:sp>
    </p:spTree>
    <p:extLst>
      <p:ext uri="{BB962C8B-B14F-4D97-AF65-F5344CB8AC3E}">
        <p14:creationId xmlns:p14="http://schemas.microsoft.com/office/powerpoint/2010/main" val="24253880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591B8-AAF1-5A41-AE14-1B12CB95C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 spray as an enthalpy source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49EC241-60DC-D447-AF62-C31A940357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AF5D0-8C16-7B42-9B55-6EC08D5DBBC5}" type="slidenum">
              <a:rPr lang="en-US" smtClean="0"/>
              <a:t>15</a:t>
            </a:fld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8FD9CC1-376B-0B45-8779-D7750AB4A0A9}"/>
              </a:ext>
            </a:extLst>
          </p:cNvPr>
          <p:cNvSpPr/>
          <p:nvPr/>
        </p:nvSpPr>
        <p:spPr>
          <a:xfrm>
            <a:off x="3838614" y="5131659"/>
            <a:ext cx="1103409" cy="105945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ahoma Regular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077BACB-35A7-F540-953D-1AE2075CA7AC}"/>
              </a:ext>
            </a:extLst>
          </p:cNvPr>
          <p:cNvSpPr/>
          <p:nvPr/>
        </p:nvSpPr>
        <p:spPr>
          <a:xfrm>
            <a:off x="4257500" y="3409230"/>
            <a:ext cx="274320" cy="1821514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ahoma Regular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E50B3B4-A021-B542-AFD4-8974FC47CDCE}"/>
              </a:ext>
            </a:extLst>
          </p:cNvPr>
          <p:cNvSpPr>
            <a:spLocks noChangeAspect="1"/>
          </p:cNvSpPr>
          <p:nvPr/>
        </p:nvSpPr>
        <p:spPr>
          <a:xfrm>
            <a:off x="5430235" y="3174171"/>
            <a:ext cx="548640" cy="54864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ahoma Regular"/>
            </a:endParaRPr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166924BC-FDAA-1C45-9BFA-FAFC8A6629D5}"/>
              </a:ext>
            </a:extLst>
          </p:cNvPr>
          <p:cNvSpPr/>
          <p:nvPr/>
        </p:nvSpPr>
        <p:spPr>
          <a:xfrm>
            <a:off x="3705677" y="1720555"/>
            <a:ext cx="1371600" cy="4635795"/>
          </a:xfrm>
          <a:custGeom>
            <a:avLst/>
            <a:gdLst>
              <a:gd name="connsiteX0" fmla="*/ 685800 w 1371600"/>
              <a:gd name="connsiteY0" fmla="*/ 0 h 4635795"/>
              <a:gd name="connsiteX1" fmla="*/ 930349 w 1371600"/>
              <a:gd name="connsiteY1" fmla="*/ 244549 h 4635795"/>
              <a:gd name="connsiteX2" fmla="*/ 930349 w 1371600"/>
              <a:gd name="connsiteY2" fmla="*/ 3311137 h 4635795"/>
              <a:gd name="connsiteX3" fmla="*/ 952744 w 1371600"/>
              <a:gd name="connsiteY3" fmla="*/ 3318089 h 4635795"/>
              <a:gd name="connsiteX4" fmla="*/ 1371600 w 1371600"/>
              <a:gd name="connsiteY4" fmla="*/ 3949995 h 4635795"/>
              <a:gd name="connsiteX5" fmla="*/ 685800 w 1371600"/>
              <a:gd name="connsiteY5" fmla="*/ 4635795 h 4635795"/>
              <a:gd name="connsiteX6" fmla="*/ 0 w 1371600"/>
              <a:gd name="connsiteY6" fmla="*/ 3949995 h 4635795"/>
              <a:gd name="connsiteX7" fmla="*/ 418856 w 1371600"/>
              <a:gd name="connsiteY7" fmla="*/ 3318089 h 4635795"/>
              <a:gd name="connsiteX8" fmla="*/ 441251 w 1371600"/>
              <a:gd name="connsiteY8" fmla="*/ 3311137 h 4635795"/>
              <a:gd name="connsiteX9" fmla="*/ 441251 w 1371600"/>
              <a:gd name="connsiteY9" fmla="*/ 244549 h 4635795"/>
              <a:gd name="connsiteX10" fmla="*/ 685800 w 1371600"/>
              <a:gd name="connsiteY10" fmla="*/ 0 h 4635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371600" h="4635795">
                <a:moveTo>
                  <a:pt x="685800" y="0"/>
                </a:moveTo>
                <a:cubicBezTo>
                  <a:pt x="820861" y="0"/>
                  <a:pt x="930349" y="109488"/>
                  <a:pt x="930349" y="244549"/>
                </a:cubicBezTo>
                <a:lnTo>
                  <a:pt x="930349" y="3311137"/>
                </a:lnTo>
                <a:lnTo>
                  <a:pt x="952744" y="3318089"/>
                </a:lnTo>
                <a:cubicBezTo>
                  <a:pt x="1198888" y="3422199"/>
                  <a:pt x="1371600" y="3665927"/>
                  <a:pt x="1371600" y="3949995"/>
                </a:cubicBezTo>
                <a:cubicBezTo>
                  <a:pt x="1371600" y="4328752"/>
                  <a:pt x="1064557" y="4635795"/>
                  <a:pt x="685800" y="4635795"/>
                </a:cubicBezTo>
                <a:cubicBezTo>
                  <a:pt x="307043" y="4635795"/>
                  <a:pt x="0" y="4328752"/>
                  <a:pt x="0" y="3949995"/>
                </a:cubicBezTo>
                <a:cubicBezTo>
                  <a:pt x="0" y="3665927"/>
                  <a:pt x="172712" y="3422199"/>
                  <a:pt x="418856" y="3318089"/>
                </a:cubicBezTo>
                <a:lnTo>
                  <a:pt x="441251" y="3311137"/>
                </a:lnTo>
                <a:lnTo>
                  <a:pt x="441251" y="244549"/>
                </a:lnTo>
                <a:cubicBezTo>
                  <a:pt x="441251" y="109488"/>
                  <a:pt x="550739" y="0"/>
                  <a:pt x="685800" y="0"/>
                </a:cubicBezTo>
                <a:close/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ahoma Regular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202B3F7-082A-2641-AAAE-C1FC7680A00C}"/>
              </a:ext>
            </a:extLst>
          </p:cNvPr>
          <p:cNvCxnSpPr/>
          <p:nvPr/>
        </p:nvCxnSpPr>
        <p:spPr>
          <a:xfrm>
            <a:off x="4425147" y="2321165"/>
            <a:ext cx="21265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FFB5E5C-2590-B146-9564-DE2B45158F6F}"/>
              </a:ext>
            </a:extLst>
          </p:cNvPr>
          <p:cNvCxnSpPr/>
          <p:nvPr/>
        </p:nvCxnSpPr>
        <p:spPr>
          <a:xfrm>
            <a:off x="4425147" y="3409230"/>
            <a:ext cx="21265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32AD80A-3CD2-334C-BD87-D5028A6AF312}"/>
              </a:ext>
            </a:extLst>
          </p:cNvPr>
          <p:cNvCxnSpPr/>
          <p:nvPr/>
        </p:nvCxnSpPr>
        <p:spPr>
          <a:xfrm>
            <a:off x="4425147" y="4603622"/>
            <a:ext cx="21265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0A07DEE-0A6B-624B-951E-49D9194BC15F}"/>
              </a:ext>
            </a:extLst>
          </p:cNvPr>
          <p:cNvSpPr txBox="1"/>
          <p:nvPr/>
        </p:nvSpPr>
        <p:spPr>
          <a:xfrm>
            <a:off x="320626" y="2119515"/>
            <a:ext cx="374365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Sea Surface Temperature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DA74F94-7AC2-E049-8C29-823459C1A318}"/>
              </a:ext>
            </a:extLst>
          </p:cNvPr>
          <p:cNvSpPr txBox="1"/>
          <p:nvPr/>
        </p:nvSpPr>
        <p:spPr>
          <a:xfrm>
            <a:off x="262790" y="3180239"/>
            <a:ext cx="372287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Ambient Air Temperature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6E59FBF-EBEC-1B44-B5B1-B5FB7DD1CD3B}"/>
              </a:ext>
            </a:extLst>
          </p:cNvPr>
          <p:cNvSpPr txBox="1"/>
          <p:nvPr/>
        </p:nvSpPr>
        <p:spPr>
          <a:xfrm>
            <a:off x="627568" y="4342732"/>
            <a:ext cx="334700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Wet Bulb Temperature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ADBA0C5-BA58-FD4D-86FE-6BBB7007921F}"/>
              </a:ext>
            </a:extLst>
          </p:cNvPr>
          <p:cNvSpPr/>
          <p:nvPr/>
        </p:nvSpPr>
        <p:spPr>
          <a:xfrm>
            <a:off x="5459827" y="3284906"/>
            <a:ext cx="189548" cy="234958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ahoma Regular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38C94D8-C41B-8B43-A996-19750FA16FF5}"/>
              </a:ext>
            </a:extLst>
          </p:cNvPr>
          <p:cNvSpPr/>
          <p:nvPr/>
        </p:nvSpPr>
        <p:spPr>
          <a:xfrm>
            <a:off x="5652211" y="3284906"/>
            <a:ext cx="189548" cy="234958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ahoma Regular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F6D60C5-4BB9-FB49-A65C-ED28F86A785C}"/>
              </a:ext>
            </a:extLst>
          </p:cNvPr>
          <p:cNvSpPr/>
          <p:nvPr/>
        </p:nvSpPr>
        <p:spPr>
          <a:xfrm>
            <a:off x="5478905" y="3348680"/>
            <a:ext cx="51053" cy="10740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ahoma Regular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0FDBF96-CE08-B145-9DB1-0D55BA2A7833}"/>
              </a:ext>
            </a:extLst>
          </p:cNvPr>
          <p:cNvSpPr/>
          <p:nvPr/>
        </p:nvSpPr>
        <p:spPr>
          <a:xfrm>
            <a:off x="5679029" y="3348680"/>
            <a:ext cx="51053" cy="10740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ahoma Regular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9418E91-E710-874D-916D-049984A5DE99}"/>
              </a:ext>
            </a:extLst>
          </p:cNvPr>
          <p:cNvSpPr txBox="1"/>
          <p:nvPr/>
        </p:nvSpPr>
        <p:spPr>
          <a:xfrm>
            <a:off x="6663559" y="1790230"/>
            <a:ext cx="5098947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latin typeface="Tahoma Regular"/>
              </a:rPr>
              <a:t>Upon ejection, a drop rapidly cools to its wet bulb temperature without losing much mass (&lt;1%)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B36D231-93A7-8147-BB81-7ECF927747F6}"/>
              </a:ext>
            </a:extLst>
          </p:cNvPr>
          <p:cNvSpPr txBox="1"/>
          <p:nvPr/>
        </p:nvSpPr>
        <p:spPr>
          <a:xfrm>
            <a:off x="6663559" y="3599528"/>
            <a:ext cx="509894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latin typeface="Tahoma Regular"/>
              </a:rPr>
              <a:t>After a long time aloft, a drop will</a:t>
            </a:r>
          </a:p>
          <a:p>
            <a:pPr marL="800100" lvl="1" indent="-342900">
              <a:buAutoNum type="arabicParenR"/>
            </a:pPr>
            <a:r>
              <a:rPr lang="en-US" sz="2500" dirty="0">
                <a:latin typeface="Tahoma Regular"/>
              </a:rPr>
              <a:t>finish evaporating </a:t>
            </a:r>
          </a:p>
          <a:p>
            <a:pPr marL="800100" lvl="1" indent="-342900">
              <a:buAutoNum type="arabicParenR"/>
            </a:pPr>
            <a:r>
              <a:rPr lang="en-US" sz="2500" dirty="0">
                <a:latin typeface="Tahoma Regular"/>
              </a:rPr>
              <a:t>warm to the ambient air temperature </a:t>
            </a:r>
          </a:p>
        </p:txBody>
      </p:sp>
    </p:spTree>
    <p:extLst>
      <p:ext uri="{BB962C8B-B14F-4D97-AF65-F5344CB8AC3E}">
        <p14:creationId xmlns:p14="http://schemas.microsoft.com/office/powerpoint/2010/main" val="22657629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53B927E-B079-7843-918D-5A5112C658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4010" y="924911"/>
            <a:ext cx="8657649" cy="59330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A009DB3-F590-EF45-A087-6D8A6B6D1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 spray as an enthalpy source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E418A4C-AEDE-5446-B915-64E639AFF2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AF5D0-8C16-7B42-9B55-6EC08D5DBBC5}" type="slidenum">
              <a:rPr lang="en-US" smtClean="0"/>
              <a:t>16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803933D-5373-F341-93E2-8EA03922FDE0}"/>
              </a:ext>
            </a:extLst>
          </p:cNvPr>
          <p:cNvSpPr/>
          <p:nvPr/>
        </p:nvSpPr>
        <p:spPr>
          <a:xfrm>
            <a:off x="4816297" y="1395004"/>
            <a:ext cx="1148126" cy="4687307"/>
          </a:xfrm>
          <a:prstGeom prst="rect">
            <a:avLst/>
          </a:prstGeom>
          <a:solidFill>
            <a:schemeClr val="accent1">
              <a:lumMod val="40000"/>
              <a:lumOff val="60000"/>
              <a:alpha val="2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ahoma Regular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C403F98-AF55-1E4D-AFC3-2799E0D83544}"/>
              </a:ext>
            </a:extLst>
          </p:cNvPr>
          <p:cNvSpPr/>
          <p:nvPr/>
        </p:nvSpPr>
        <p:spPr>
          <a:xfrm>
            <a:off x="6243149" y="1395003"/>
            <a:ext cx="2254828" cy="4687307"/>
          </a:xfrm>
          <a:prstGeom prst="rect">
            <a:avLst/>
          </a:prstGeom>
          <a:solidFill>
            <a:schemeClr val="accent1">
              <a:lumMod val="60000"/>
              <a:lumOff val="40000"/>
              <a:alpha val="2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ahoma Regular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6C9FF84-731B-994C-B929-11D6341AB9EA}"/>
              </a:ext>
            </a:extLst>
          </p:cNvPr>
          <p:cNvSpPr/>
          <p:nvPr/>
        </p:nvSpPr>
        <p:spPr>
          <a:xfrm>
            <a:off x="8810945" y="1395002"/>
            <a:ext cx="1191683" cy="4687307"/>
          </a:xfrm>
          <a:prstGeom prst="rect">
            <a:avLst/>
          </a:prstGeom>
          <a:solidFill>
            <a:schemeClr val="accent1">
              <a:lumMod val="75000"/>
              <a:alpha val="2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ahoma Regular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20C91B-C66E-8D4A-BF77-9316313D703B}"/>
              </a:ext>
            </a:extLst>
          </p:cNvPr>
          <p:cNvSpPr txBox="1"/>
          <p:nvPr/>
        </p:nvSpPr>
        <p:spPr>
          <a:xfrm>
            <a:off x="6681377" y="3400678"/>
            <a:ext cx="1459054" cy="64633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Century" panose="02040604050505020304" pitchFamily="18" charset="0"/>
                <a:cs typeface="Times New Roman" panose="02020603050405020304" pitchFamily="18" charset="0"/>
              </a:rPr>
              <a:t>most return</a:t>
            </a:r>
          </a:p>
          <a:p>
            <a:r>
              <a:rPr lang="en-US" dirty="0">
                <a:latin typeface="Century" panose="02040604050505020304" pitchFamily="18" charset="0"/>
                <a:cs typeface="Times New Roman" panose="02020603050405020304" pitchFamily="18" charset="0"/>
              </a:rPr>
              <a:t>near T</a:t>
            </a:r>
            <a:r>
              <a:rPr lang="en-US" baseline="-25000" dirty="0">
                <a:latin typeface="Century" panose="02040604050505020304" pitchFamily="18" charset="0"/>
                <a:cs typeface="Times New Roman" panose="02020603050405020304" pitchFamily="18" charset="0"/>
              </a:rPr>
              <a:t>w</a:t>
            </a:r>
            <a:endParaRPr lang="en-US" dirty="0">
              <a:latin typeface="Century" panose="020406040505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9710170-76BF-2D49-A90E-835BD8DA7124}"/>
                  </a:ext>
                </a:extLst>
              </p:cNvPr>
              <p:cNvSpPr txBox="1"/>
              <p:nvPr/>
            </p:nvSpPr>
            <p:spPr>
              <a:xfrm>
                <a:off x="8784304" y="3395789"/>
                <a:ext cx="1298753" cy="646331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Century" panose="02040604050505020304" pitchFamily="18" charset="0"/>
                    <a:cs typeface="Times New Roman" panose="02020603050405020304" pitchFamily="18" charset="0"/>
                  </a:rPr>
                  <a:t>very small</a:t>
                </a:r>
              </a:p>
              <a:p>
                <a:r>
                  <a:rPr lang="en-US" dirty="0">
                    <a:latin typeface="Century" panose="02040604050505020304" pitchFamily="18" charset="0"/>
                    <a:cs typeface="Times New Roman" panose="02020603050405020304" pitchFamily="18" charset="0"/>
                  </a:rPr>
                  <a:t>(r &lt; 10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>
                    <a:latin typeface="Century" panose="02040604050505020304" pitchFamily="18" charset="0"/>
                    <a:cs typeface="Times New Roman" panose="02020603050405020304" pitchFamily="18" charset="0"/>
                  </a:rPr>
                  <a:t>m)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9710170-76BF-2D49-A90E-835BD8DA71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4304" y="3395789"/>
                <a:ext cx="1298753" cy="646331"/>
              </a:xfrm>
              <a:prstGeom prst="rect">
                <a:avLst/>
              </a:prstGeom>
              <a:blipFill>
                <a:blip r:embed="rId3"/>
                <a:stretch>
                  <a:fillRect l="-2830" r="-943" b="-9091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A239F3C-85C4-B149-A255-AF36499F45A2}"/>
                  </a:ext>
                </a:extLst>
              </p:cNvPr>
              <p:cNvSpPr txBox="1"/>
              <p:nvPr/>
            </p:nvSpPr>
            <p:spPr>
              <a:xfrm>
                <a:off x="4688002" y="3395790"/>
                <a:ext cx="1431610" cy="646331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Century" panose="02040604050505020304" pitchFamily="18" charset="0"/>
                    <a:cs typeface="Times New Roman" panose="02020603050405020304" pitchFamily="18" charset="0"/>
                  </a:rPr>
                  <a:t>very large</a:t>
                </a:r>
              </a:p>
              <a:p>
                <a:r>
                  <a:rPr lang="en-US" dirty="0">
                    <a:latin typeface="Century" panose="02040604050505020304" pitchFamily="18" charset="0"/>
                    <a:cs typeface="Times New Roman" panose="02020603050405020304" pitchFamily="18" charset="0"/>
                  </a:rPr>
                  <a:t>(r &gt; 500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>
                    <a:latin typeface="Century" panose="02040604050505020304" pitchFamily="18" charset="0"/>
                    <a:cs typeface="Times New Roman" panose="02020603050405020304" pitchFamily="18" charset="0"/>
                  </a:rPr>
                  <a:t>m)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A239F3C-85C4-B149-A255-AF36499F45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8002" y="3395790"/>
                <a:ext cx="1431610" cy="646331"/>
              </a:xfrm>
              <a:prstGeom prst="rect">
                <a:avLst/>
              </a:prstGeom>
              <a:blipFill>
                <a:blip r:embed="rId4"/>
                <a:stretch>
                  <a:fillRect l="-1709" b="-9091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FB4989D7-3E8F-F748-8CFE-51D40F2DDCA8}"/>
              </a:ext>
            </a:extLst>
          </p:cNvPr>
          <p:cNvSpPr txBox="1"/>
          <p:nvPr/>
        </p:nvSpPr>
        <p:spPr>
          <a:xfrm>
            <a:off x="0" y="6437291"/>
            <a:ext cx="3161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Tahoma Regular"/>
              </a:rPr>
              <a:t>Andreas and Emanuel (2001)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18A87DB-73D1-BB4B-8C29-91DAF3B683EA}"/>
                  </a:ext>
                </a:extLst>
              </p:cNvPr>
              <p:cNvSpPr txBox="1"/>
              <p:nvPr/>
            </p:nvSpPr>
            <p:spPr>
              <a:xfrm>
                <a:off x="202056" y="1870776"/>
                <a:ext cx="3056661" cy="892617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5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drop residence time </a:t>
                </a:r>
                <a:endParaRPr lang="en-US" sz="25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sz="2500" b="0" i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500" dirty="0">
                  <a:latin typeface="Tahoma Regular"/>
                </a:endParaRP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18A87DB-73D1-BB4B-8C29-91DAF3B683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056" y="1870776"/>
                <a:ext cx="3056661" cy="892617"/>
              </a:xfrm>
              <a:prstGeom prst="rect">
                <a:avLst/>
              </a:prstGeom>
              <a:blipFill>
                <a:blip r:embed="rId5"/>
                <a:stretch>
                  <a:fillRect l="-2857" t="-4000" r="-2041" b="-4000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DDF6B917-0577-2749-9F1A-E82B6A117552}"/>
              </a:ext>
            </a:extLst>
          </p:cNvPr>
          <p:cNvSpPr txBox="1"/>
          <p:nvPr/>
        </p:nvSpPr>
        <p:spPr>
          <a:xfrm>
            <a:off x="202056" y="2876074"/>
            <a:ext cx="1774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Tahoma Regular"/>
              </a:rPr>
              <a:t>Andreas (1992)</a:t>
            </a:r>
          </a:p>
        </p:txBody>
      </p:sp>
    </p:spTree>
    <p:extLst>
      <p:ext uri="{BB962C8B-B14F-4D97-AF65-F5344CB8AC3E}">
        <p14:creationId xmlns:p14="http://schemas.microsoft.com/office/powerpoint/2010/main" val="1338933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F8441AB-EC27-F642-8819-52F7AD9A76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3610" y="382137"/>
            <a:ext cx="8129057" cy="615647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FF846B-9332-3047-9FC0-F808561295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FFDAF5D0-8C16-7B42-9B55-6EC08D5DBBC5}" type="slidenum">
              <a:rPr lang="en-US" smtClean="0"/>
              <a:t>17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6755C7-F119-0D43-B893-2D7D8C8F81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14020" cy="809469"/>
          </a:xfrm>
        </p:spPr>
        <p:txBody>
          <a:bodyPr anchor="t">
            <a:normAutofit/>
          </a:bodyPr>
          <a:lstStyle/>
          <a:p>
            <a:r>
              <a:rPr lang="en-US" dirty="0"/>
              <a:t>Sea Spray Generation Functions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514D233-A387-AD45-892A-588DFC0F9494}"/>
                  </a:ext>
                </a:extLst>
              </p:cNvPr>
              <p:cNvSpPr txBox="1"/>
              <p:nvPr/>
            </p:nvSpPr>
            <p:spPr>
              <a:xfrm>
                <a:off x="-37696" y="2541237"/>
                <a:ext cx="4061305" cy="6790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Number</m:t>
                          </m:r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of</m:t>
                          </m:r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Drops</m:t>
                          </m:r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of</m:t>
                          </m:r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Size</m:t>
                          </m:r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Surface</m:t>
                          </m:r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Area</m:t>
                          </m:r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     </m:t>
                          </m:r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Time</m:t>
                          </m:r>
                        </m:den>
                      </m:f>
                    </m:oMath>
                  </m:oMathPara>
                </a14:m>
                <a:endParaRPr lang="en-US" sz="2000" dirty="0">
                  <a:latin typeface="Tahoma Regular"/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514D233-A387-AD45-892A-588DFC0F94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7696" y="2541237"/>
                <a:ext cx="4061305" cy="679097"/>
              </a:xfrm>
              <a:prstGeom prst="rect">
                <a:avLst/>
              </a:prstGeom>
              <a:blipFill>
                <a:blip r:embed="rId3"/>
                <a:stretch>
                  <a:fillRect b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92533DDE-95DE-E241-9A67-DE4AF5FF8040}"/>
                  </a:ext>
                </a:extLst>
              </p:cNvPr>
              <p:cNvSpPr/>
              <p:nvPr/>
            </p:nvSpPr>
            <p:spPr>
              <a:xfrm>
                <a:off x="362702" y="1428382"/>
                <a:ext cx="3627147" cy="93512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35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500" b="0" i="1" smtClean="0">
                            <a:latin typeface="Cambria Math" panose="02040503050406030204" pitchFamily="18" charset="0"/>
                          </a:rPr>
                          <m:t>𝑑𝐹</m:t>
                        </m:r>
                      </m:num>
                      <m:den>
                        <m:r>
                          <a:rPr lang="en-US" sz="35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35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5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35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3500" dirty="0">
                    <a:latin typeface="Tahoma Regular"/>
                  </a:rPr>
                  <a:t>   [m</a:t>
                </a:r>
                <a:r>
                  <a:rPr lang="en-US" sz="3500" baseline="30000" dirty="0">
                    <a:latin typeface="Tahoma Regular"/>
                  </a:rPr>
                  <a:t>-2</a:t>
                </a:r>
                <a:r>
                  <a:rPr lang="en-US" sz="3500" dirty="0">
                    <a:latin typeface="Tahoma Regular"/>
                  </a:rPr>
                  <a:t>s</a:t>
                </a:r>
                <a:r>
                  <a:rPr lang="en-US" sz="3500" baseline="30000" dirty="0">
                    <a:latin typeface="Tahoma Regular"/>
                  </a:rPr>
                  <a:t>-1</a:t>
                </a:r>
                <a:r>
                  <a:rPr lang="en-US" sz="3500" dirty="0">
                    <a:latin typeface="Tahoma Regular"/>
                  </a:rPr>
                  <a:t> </a:t>
                </a:r>
                <a14:m>
                  <m:oMath xmlns:m="http://schemas.openxmlformats.org/officeDocument/2006/math">
                    <m:r>
                      <a:rPr lang="en-US" sz="3500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sz="3500" dirty="0">
                    <a:latin typeface="Tahoma Regular"/>
                  </a:rPr>
                  <a:t>m</a:t>
                </a:r>
                <a:r>
                  <a:rPr lang="en-US" sz="3500" baseline="30000" dirty="0">
                    <a:latin typeface="Tahoma Regular"/>
                  </a:rPr>
                  <a:t>-1</a:t>
                </a:r>
                <a:r>
                  <a:rPr lang="en-US" sz="3500" dirty="0">
                    <a:latin typeface="Tahoma Regular"/>
                  </a:rPr>
                  <a:t>]</a:t>
                </a:r>
              </a:p>
            </p:txBody>
          </p:sp>
        </mc:Choice>
        <mc:Fallback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92533DDE-95DE-E241-9A67-DE4AF5FF80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702" y="1428382"/>
                <a:ext cx="3627147" cy="935128"/>
              </a:xfrm>
              <a:prstGeom prst="rect">
                <a:avLst/>
              </a:prstGeom>
              <a:blipFill>
                <a:blip r:embed="rId4"/>
                <a:stretch>
                  <a:fillRect l="-699" r="-4545" b="-2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437260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9CC8C98-F0D9-AB42-A369-23A3E9228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AF5D0-8C16-7B42-9B55-6EC08D5DBBC5}" type="slidenum">
              <a:rPr lang="en-US" smtClean="0"/>
              <a:t>18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4714E96-A145-1442-80CF-8D247575638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 anchor="t">
                <a:normAutofit/>
              </a:bodyPr>
              <a:lstStyle/>
              <a:p>
                <a:r>
                  <a:rPr lang="en-US" sz="3500" dirty="0"/>
                  <a:t>We show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35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35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35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  <m:sup>
                        <m:r>
                          <a:rPr lang="en-US" sz="3500" b="0" i="1" smtClean="0">
                            <a:latin typeface="Cambria Math" panose="02040503050406030204" pitchFamily="18" charset="0"/>
                          </a:rPr>
                          <m:t>𝑠𝑝𝑟𝑎𝑦</m:t>
                        </m:r>
                      </m:sup>
                    </m:sSubSup>
                  </m:oMath>
                </a14:m>
                <a:r>
                  <a:rPr lang="en-US" sz="3500" dirty="0"/>
                  <a:t> is a function of only a few variables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4714E96-A145-1442-80CF-8D247575638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1354" t="-150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FE14EFC5-C893-5042-B6CB-086395BD3C28}"/>
                  </a:ext>
                </a:extLst>
              </p:cNvPr>
              <p:cNvSpPr/>
              <p:nvPr/>
            </p:nvSpPr>
            <p:spPr>
              <a:xfrm>
                <a:off x="1245746" y="5198345"/>
                <a:ext cx="9212137" cy="104721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000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3000" i="1">
                              <a:latin typeface="Cambria Math" panose="02040503050406030204" pitchFamily="18" charset="0"/>
                            </a:rPr>
                            <m:t>𝐾</m:t>
                          </m:r>
                        </m:sub>
                        <m:sup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𝑠𝑝𝑟𝑎𝑦</m:t>
                          </m:r>
                        </m:sup>
                      </m:sSubSup>
                      <m:r>
                        <a:rPr lang="en-US" sz="3000" b="0" i="0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3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000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3000" i="1">
                              <a:latin typeface="Cambria Math" panose="02040503050406030204" pitchFamily="18" charset="0"/>
                            </a:rPr>
                            <m:t>𝐾</m:t>
                          </m:r>
                        </m:sub>
                        <m:sup>
                          <m:r>
                            <a:rPr lang="en-US" sz="3000" i="1">
                              <a:latin typeface="Cambria Math" panose="02040503050406030204" pitchFamily="18" charset="0"/>
                            </a:rPr>
                            <m:t>𝑠𝑝𝑟𝑎𝑦</m:t>
                          </m:r>
                        </m:sup>
                      </m:sSubSup>
                      <m:d>
                        <m:dPr>
                          <m:ctrlPr>
                            <a:rPr lang="en-US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30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30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3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0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30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sub>
                          </m:sSub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sub>
                          </m:sSub>
                          <m:r>
                            <a:rPr lang="en-US" sz="30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3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000" i="1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sz="30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  <m:r>
                            <a:rPr lang="en-US" sz="30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3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000" i="1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3000" i="1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sub>
                          </m:sSub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3000" i="1">
                              <a:latin typeface="Cambria Math" panose="02040503050406030204" pitchFamily="18" charset="0"/>
                            </a:rPr>
                            <m:t>),</m:t>
                          </m:r>
                          <m:f>
                            <m:fPr>
                              <m:ctrlP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  <m:t>𝑑𝐹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sz="3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3000" b="0" i="0" smtClean="0">
                                      <a:latin typeface="Cambria Math" panose="02040503050406030204" pitchFamily="18" charset="0"/>
                                    </a:rPr>
                                    <m:t>dr</m:t>
                                  </m:r>
                                </m:e>
                                <m:sub>
                                  <m:r>
                                    <a:rPr lang="en-US" sz="30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den>
                          </m:f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sub>
                          </m:sSub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) </m:t>
                          </m:r>
                        </m:e>
                      </m:d>
                    </m:oMath>
                  </m:oMathPara>
                </a14:m>
                <a:endParaRPr lang="en-US" sz="3000" dirty="0">
                  <a:latin typeface="Tahoma Regular"/>
                </a:endParaRPr>
              </a:p>
            </p:txBody>
          </p:sp>
        </mc:Choice>
        <mc:Fallback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FE14EFC5-C893-5042-B6CB-086395BD3C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5746" y="5198345"/>
                <a:ext cx="9212137" cy="1047210"/>
              </a:xfrm>
              <a:prstGeom prst="rect">
                <a:avLst/>
              </a:prstGeom>
              <a:blipFill>
                <a:blip r:embed="rId4"/>
                <a:stretch>
                  <a:fillRect b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Group 21">
            <a:extLst>
              <a:ext uri="{FF2B5EF4-FFF2-40B4-BE49-F238E27FC236}">
                <a16:creationId xmlns:a16="http://schemas.microsoft.com/office/drawing/2014/main" id="{F0AF6166-8F0E-A448-BA30-690D2011B6C5}"/>
              </a:ext>
            </a:extLst>
          </p:cNvPr>
          <p:cNvGrpSpPr/>
          <p:nvPr/>
        </p:nvGrpSpPr>
        <p:grpSpPr>
          <a:xfrm>
            <a:off x="-9668" y="645511"/>
            <a:ext cx="4290723" cy="4516519"/>
            <a:chOff x="-9668" y="924911"/>
            <a:chExt cx="4290723" cy="4516519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8BD2EC9-8A2B-BC40-9C3B-88B328701F3A}"/>
                </a:ext>
              </a:extLst>
            </p:cNvPr>
            <p:cNvSpPr/>
            <p:nvPr/>
          </p:nvSpPr>
          <p:spPr>
            <a:xfrm>
              <a:off x="0" y="924911"/>
              <a:ext cx="4251307" cy="451651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ahoma Regular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9474BF4-2AA4-F247-95DD-D1F5D38D54CA}"/>
                </a:ext>
              </a:extLst>
            </p:cNvPr>
            <p:cNvSpPr txBox="1"/>
            <p:nvPr/>
          </p:nvSpPr>
          <p:spPr>
            <a:xfrm>
              <a:off x="0" y="997628"/>
              <a:ext cx="4281055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dirty="0">
                  <a:latin typeface="Tahoma Regular"/>
                </a:rPr>
                <a:t>Cumulative Enthalpy Flux </a:t>
              </a:r>
            </a:p>
            <a:p>
              <a:r>
                <a:rPr lang="en-US" sz="2500" dirty="0">
                  <a:latin typeface="Tahoma Regular"/>
                </a:rPr>
                <a:t>from A Single Drop 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2D617000-019C-CF44-BB52-A56D590ABA2C}"/>
                    </a:ext>
                  </a:extLst>
                </p:cNvPr>
                <p:cNvSpPr/>
                <p:nvPr/>
              </p:nvSpPr>
              <p:spPr>
                <a:xfrm>
                  <a:off x="-9668" y="2014627"/>
                  <a:ext cx="4260975" cy="66806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5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500" i="1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2500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sz="2500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5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500" i="1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2500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d>
                          <m:dPr>
                            <m:ctrlPr>
                              <a:rPr lang="en-US" sz="25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5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5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sz="25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  <m:r>
                              <a:rPr lang="en-US" sz="25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5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  <m:d>
                              <m:dPr>
                                <m:ctrlPr>
                                  <a:rPr lang="en-US" sz="25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5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500" i="1">
                                        <a:latin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US" sz="25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sz="25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5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5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sz="25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sz="25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5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d>
                              <m:dPr>
                                <m:ctrlPr>
                                  <a:rPr lang="en-US" sz="25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5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500" i="1">
                                        <a:latin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US" sz="25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oMath>
                    </m:oMathPara>
                  </a14:m>
                  <a:endParaRPr lang="en-US" sz="2500" dirty="0">
                    <a:latin typeface="Tahoma Regular"/>
                  </a:endParaRPr>
                </a:p>
              </p:txBody>
            </p:sp>
          </mc:Choice>
          <mc:Fallback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2D617000-019C-CF44-BB52-A56D590ABA2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9668" y="2014627"/>
                  <a:ext cx="4260975" cy="668068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8529F10-F583-1142-B04E-55EF1A1C6082}"/>
              </a:ext>
            </a:extLst>
          </p:cNvPr>
          <p:cNvGrpSpPr/>
          <p:nvPr/>
        </p:nvGrpSpPr>
        <p:grpSpPr>
          <a:xfrm>
            <a:off x="230172" y="2402051"/>
            <a:ext cx="3092563" cy="2386069"/>
            <a:chOff x="230172" y="2681451"/>
            <a:chExt cx="3092563" cy="2386069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30814A7-06B6-8643-B05E-1D9018B872B3}"/>
                </a:ext>
              </a:extLst>
            </p:cNvPr>
            <p:cNvSpPr/>
            <p:nvPr/>
          </p:nvSpPr>
          <p:spPr>
            <a:xfrm>
              <a:off x="239840" y="2681451"/>
              <a:ext cx="3082895" cy="238606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ahoma Regular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31894484-7391-884F-9475-939AA2395B54}"/>
                    </a:ext>
                  </a:extLst>
                </p:cNvPr>
                <p:cNvSpPr txBox="1"/>
                <p:nvPr/>
              </p:nvSpPr>
              <p:spPr>
                <a:xfrm>
                  <a:off x="239840" y="2681451"/>
                  <a:ext cx="3000309" cy="82272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25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500" b="0" i="1" smtClean="0">
                                <a:latin typeface="Cambria Math" panose="02040503050406030204" pitchFamily="18" charset="0"/>
                              </a:rPr>
                              <m:t>𝑑𝑇</m:t>
                            </m:r>
                          </m:num>
                          <m:den>
                            <m:r>
                              <a:rPr lang="en-US" sz="2500" b="0" i="1" smtClean="0"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den>
                        </m:f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5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5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5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𝑅𝐻</m:t>
                        </m:r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500" dirty="0">
                    <a:latin typeface="Tahoma Regular"/>
                  </a:endParaRPr>
                </a:p>
              </p:txBody>
            </p:sp>
          </mc:Choice>
          <mc:Fallback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31894484-7391-884F-9475-939AA2395B5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9840" y="2681451"/>
                  <a:ext cx="3000309" cy="822726"/>
                </a:xfrm>
                <a:prstGeom prst="rect">
                  <a:avLst/>
                </a:prstGeom>
                <a:blipFill>
                  <a:blip r:embed="rId6"/>
                  <a:stretch>
                    <a:fillRect b="-606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0A509B53-A9CA-0342-87CC-779503EE2C5D}"/>
                    </a:ext>
                  </a:extLst>
                </p:cNvPr>
                <p:cNvSpPr txBox="1"/>
                <p:nvPr/>
              </p:nvSpPr>
              <p:spPr>
                <a:xfrm>
                  <a:off x="230172" y="3519690"/>
                  <a:ext cx="2977162" cy="82272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25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500" b="0" i="1" smtClean="0">
                                <a:latin typeface="Cambria Math" panose="02040503050406030204" pitchFamily="18" charset="0"/>
                              </a:rPr>
                              <m:t>𝑑𝑟</m:t>
                            </m:r>
                          </m:num>
                          <m:den>
                            <m:r>
                              <a:rPr lang="en-US" sz="2500" b="0" i="1" smtClean="0"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den>
                        </m:f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5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5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5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𝑅𝐻</m:t>
                        </m:r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500" dirty="0">
                    <a:latin typeface="Tahoma Regular"/>
                  </a:endParaRPr>
                </a:p>
              </p:txBody>
            </p:sp>
          </mc:Choice>
          <mc:Fallback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0A509B53-A9CA-0342-87CC-779503EE2C5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0172" y="3519690"/>
                  <a:ext cx="2977162" cy="822726"/>
                </a:xfrm>
                <a:prstGeom prst="rect">
                  <a:avLst/>
                </a:prstGeom>
                <a:blipFill>
                  <a:blip r:embed="rId7"/>
                  <a:stretch>
                    <a:fillRect b="-606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33F84BE-00C5-2A4D-9D27-B2D6B200630F}"/>
                </a:ext>
              </a:extLst>
            </p:cNvPr>
            <p:cNvSpPr txBox="1"/>
            <p:nvPr/>
          </p:nvSpPr>
          <p:spPr>
            <a:xfrm>
              <a:off x="239840" y="4421189"/>
              <a:ext cx="3081100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Tahoma Regular"/>
                </a:rPr>
                <a:t>Pruppacher</a:t>
              </a:r>
              <a:r>
                <a: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ahoma Regular"/>
                </a:rPr>
                <a:t> and </a:t>
              </a:r>
              <a:r>
                <a:rPr lang="en-US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Tahoma Regular"/>
                </a:rPr>
                <a:t>Klett</a:t>
              </a:r>
              <a:r>
                <a: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ahoma Regular"/>
                </a:rPr>
                <a:t> (1978)</a:t>
              </a:r>
            </a:p>
            <a:p>
              <a:r>
                <a: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ahoma Regular"/>
                </a:rPr>
                <a:t>Andreas (1989, 1990, 1992)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C71F9E5-E563-C544-B0AA-C18E37063B26}"/>
              </a:ext>
            </a:extLst>
          </p:cNvPr>
          <p:cNvGrpSpPr/>
          <p:nvPr/>
        </p:nvGrpSpPr>
        <p:grpSpPr>
          <a:xfrm>
            <a:off x="8258610" y="645509"/>
            <a:ext cx="3969433" cy="4516519"/>
            <a:chOff x="8220510" y="924909"/>
            <a:chExt cx="3969433" cy="4516519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0146900-060D-584E-874B-010FE87FF853}"/>
                </a:ext>
              </a:extLst>
            </p:cNvPr>
            <p:cNvSpPr/>
            <p:nvPr/>
          </p:nvSpPr>
          <p:spPr>
            <a:xfrm>
              <a:off x="8220510" y="924909"/>
              <a:ext cx="3924928" cy="45165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ahoma Regular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F45D1517-7976-2541-A25D-DE2504A63A09}"/>
                    </a:ext>
                  </a:extLst>
                </p:cNvPr>
                <p:cNvSpPr txBox="1"/>
                <p:nvPr/>
              </p:nvSpPr>
              <p:spPr>
                <a:xfrm>
                  <a:off x="8414910" y="2290396"/>
                  <a:ext cx="3134576" cy="88806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5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5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5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5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5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5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𝑅𝐻</m:t>
                        </m:r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5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500" b="0" i="1" smtClean="0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sz="2500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5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500" b="0" i="1" smtClean="0"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en-US" sz="25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sz="25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500" b="0" i="1" smtClean="0">
                                <a:latin typeface="Cambria Math" panose="02040503050406030204" pitchFamily="18" charset="0"/>
                              </a:rPr>
                              <m:t>𝑑𝐹</m:t>
                            </m:r>
                          </m:num>
                          <m:den>
                            <m:r>
                              <a:rPr lang="en-US" sz="25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sSub>
                              <m:sSubPr>
                                <m:ctrlPr>
                                  <a:rPr lang="en-US" sz="25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500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sz="25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lang="en-US" sz="2500" dirty="0">
                    <a:latin typeface="Tahoma Regular"/>
                  </a:endParaRPr>
                </a:p>
              </p:txBody>
            </p:sp>
          </mc:Choice>
          <mc:Fallback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F45D1517-7976-2541-A25D-DE2504A63A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14910" y="2290396"/>
                  <a:ext cx="3134576" cy="888064"/>
                </a:xfrm>
                <a:prstGeom prst="rect">
                  <a:avLst/>
                </a:prstGeom>
                <a:blipFill>
                  <a:blip r:embed="rId8"/>
                  <a:stretch>
                    <a:fillRect b="-14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8F8F748-1D51-7B4E-B0D9-1CACF32224D4}"/>
                </a:ext>
              </a:extLst>
            </p:cNvPr>
            <p:cNvSpPr txBox="1"/>
            <p:nvPr/>
          </p:nvSpPr>
          <p:spPr>
            <a:xfrm>
              <a:off x="8235499" y="997628"/>
              <a:ext cx="3954444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dirty="0">
                  <a:latin typeface="Tahoma Regular"/>
                </a:rPr>
                <a:t>Cumulative Enthalpy Flux </a:t>
              </a:r>
            </a:p>
            <a:p>
              <a:r>
                <a:rPr lang="en-US" sz="2500" dirty="0">
                  <a:latin typeface="Tahoma Regular"/>
                </a:rPr>
                <a:t>from All Drops </a:t>
              </a:r>
            </a:p>
          </p:txBody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284209A3-CA60-524E-A5FB-7C0B819A0FE9}"/>
              </a:ext>
            </a:extLst>
          </p:cNvPr>
          <p:cNvSpPr/>
          <p:nvPr/>
        </p:nvSpPr>
        <p:spPr>
          <a:xfrm>
            <a:off x="8557531" y="2253209"/>
            <a:ext cx="1298212" cy="448383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ahoma Regular"/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50EC1AC-0D95-7B4D-BF55-6D32FAE844BE}"/>
              </a:ext>
            </a:extLst>
          </p:cNvPr>
          <p:cNvGrpSpPr/>
          <p:nvPr/>
        </p:nvGrpSpPr>
        <p:grpSpPr>
          <a:xfrm>
            <a:off x="8890049" y="3540069"/>
            <a:ext cx="2633093" cy="888064"/>
            <a:chOff x="8864649" y="3819469"/>
            <a:chExt cx="2633093" cy="888064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75C87566-FBED-3A46-AE59-FB6A750C8894}"/>
                    </a:ext>
                  </a:extLst>
                </p:cNvPr>
                <p:cNvSpPr txBox="1"/>
                <p:nvPr/>
              </p:nvSpPr>
              <p:spPr>
                <a:xfrm>
                  <a:off x="8864649" y="3819469"/>
                  <a:ext cx="2633093" cy="88806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2500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5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5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5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5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500" b="0" i="1" smtClean="0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sz="2500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5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500" b="0" i="1" smtClean="0"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en-US" sz="25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sz="25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500" b="0" i="1" smtClean="0">
                                <a:latin typeface="Cambria Math" panose="02040503050406030204" pitchFamily="18" charset="0"/>
                              </a:rPr>
                              <m:t>𝑑𝐹</m:t>
                            </m:r>
                          </m:num>
                          <m:den>
                            <m:r>
                              <a:rPr lang="en-US" sz="25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sSub>
                              <m:sSubPr>
                                <m:ctrlPr>
                                  <a:rPr lang="en-US" sz="25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500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sz="25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lang="en-US" sz="2500" dirty="0">
                    <a:latin typeface="Tahoma Regular"/>
                  </a:endParaRPr>
                </a:p>
              </p:txBody>
            </p:sp>
          </mc:Choice>
          <mc:Fallback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75C87566-FBED-3A46-AE59-FB6A750C889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64649" y="3819469"/>
                  <a:ext cx="2633093" cy="888064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81572DC-F423-1042-AA95-FCBF70824531}"/>
                </a:ext>
              </a:extLst>
            </p:cNvPr>
            <p:cNvSpPr/>
            <p:nvPr/>
          </p:nvSpPr>
          <p:spPr>
            <a:xfrm>
              <a:off x="8955578" y="4019819"/>
              <a:ext cx="816576" cy="448383"/>
            </a:xfrm>
            <a:prstGeom prst="rect">
              <a:avLst/>
            </a:prstGeom>
            <a:noFill/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ahoma Regular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325CED3-7226-BC4E-B1AA-29472DA7E6A4}"/>
              </a:ext>
            </a:extLst>
          </p:cNvPr>
          <p:cNvGrpSpPr/>
          <p:nvPr/>
        </p:nvGrpSpPr>
        <p:grpSpPr>
          <a:xfrm>
            <a:off x="-9668" y="5198343"/>
            <a:ext cx="10740222" cy="1687189"/>
            <a:chOff x="-9668" y="5198343"/>
            <a:chExt cx="10740222" cy="1687189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DBF4FE2-ADC0-4146-8942-972AB0D151C3}"/>
                </a:ext>
              </a:extLst>
            </p:cNvPr>
            <p:cNvSpPr txBox="1"/>
            <p:nvPr/>
          </p:nvSpPr>
          <p:spPr>
            <a:xfrm>
              <a:off x="-9668" y="6177646"/>
              <a:ext cx="731216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7030A0"/>
                  </a:solidFill>
                  <a:latin typeface="Tahoma Regular"/>
                </a:rPr>
                <a:t>*</a:t>
              </a:r>
              <a:r>
                <a:rPr lang="en-US" sz="2000" dirty="0">
                  <a:latin typeface="Tahoma Regular"/>
                </a:rPr>
                <a:t>We also chose the formula for sea water density, the surface pressure to calculate the specific humidity, etc.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887AA86-4579-9A4B-899F-55AB4097BE4C}"/>
                </a:ext>
              </a:extLst>
            </p:cNvPr>
            <p:cNvSpPr txBox="1"/>
            <p:nvPr/>
          </p:nvSpPr>
          <p:spPr>
            <a:xfrm>
              <a:off x="10265362" y="5198343"/>
              <a:ext cx="46519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solidFill>
                    <a:srgbClr val="7030A0"/>
                  </a:solidFill>
                  <a:latin typeface="Tahoma Regular"/>
                </a:rPr>
                <a:t>*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C9A58B1-FAD4-634E-B2FC-9969CD05A635}"/>
              </a:ext>
            </a:extLst>
          </p:cNvPr>
          <p:cNvGrpSpPr/>
          <p:nvPr/>
        </p:nvGrpSpPr>
        <p:grpSpPr>
          <a:xfrm>
            <a:off x="4293524" y="645510"/>
            <a:ext cx="3954675" cy="4516519"/>
            <a:chOff x="4293524" y="645510"/>
            <a:chExt cx="3954675" cy="4516519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26A3EC2D-BB74-2E40-945D-4D0980ACC4D3}"/>
                </a:ext>
              </a:extLst>
            </p:cNvPr>
            <p:cNvGrpSpPr/>
            <p:nvPr/>
          </p:nvGrpSpPr>
          <p:grpSpPr>
            <a:xfrm>
              <a:off x="4293524" y="645510"/>
              <a:ext cx="3954675" cy="4516519"/>
              <a:chOff x="4280824" y="645510"/>
              <a:chExt cx="3954675" cy="4516519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CA9918AA-39F0-3843-93CA-C73308801684}"/>
                  </a:ext>
                </a:extLst>
              </p:cNvPr>
              <p:cNvSpPr/>
              <p:nvPr/>
            </p:nvSpPr>
            <p:spPr>
              <a:xfrm>
                <a:off x="4280824" y="645510"/>
                <a:ext cx="3924928" cy="4516519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Tahoma Regular"/>
                </a:endParaRP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E44B019-BE32-B248-B78D-29D774DF6D53}"/>
                  </a:ext>
                </a:extLst>
              </p:cNvPr>
              <p:cNvSpPr txBox="1"/>
              <p:nvPr/>
            </p:nvSpPr>
            <p:spPr>
              <a:xfrm>
                <a:off x="4281055" y="718228"/>
                <a:ext cx="3954444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500" dirty="0">
                    <a:latin typeface="Tahoma Regular"/>
                  </a:rPr>
                  <a:t>Cumulative Enthalpy Flux </a:t>
                </a:r>
              </a:p>
              <a:p>
                <a:r>
                  <a:rPr lang="en-US" sz="2500" dirty="0">
                    <a:latin typeface="Tahoma Regular"/>
                  </a:rPr>
                  <a:t>from All Drops </a:t>
                </a:r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4" name="Rectangle 13">
                    <a:extLst>
                      <a:ext uri="{FF2B5EF4-FFF2-40B4-BE49-F238E27FC236}">
                        <a16:creationId xmlns:a16="http://schemas.microsoft.com/office/drawing/2014/main" id="{5A8F0327-790E-3445-9276-C27B13D14752}"/>
                      </a:ext>
                    </a:extLst>
                  </p:cNvPr>
                  <p:cNvSpPr/>
                  <p:nvPr/>
                </p:nvSpPr>
                <p:spPr>
                  <a:xfrm>
                    <a:off x="4481479" y="1659274"/>
                    <a:ext cx="3375539" cy="110126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sz="25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500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5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b>
                            <m:sup>
                              <m:r>
                                <a:rPr lang="en-US" sz="2500" i="1">
                                  <a:latin typeface="Cambria Math" panose="02040503050406030204" pitchFamily="18" charset="0"/>
                                </a:rPr>
                                <m:t>𝑠𝑝𝑟𝑎𝑦</m:t>
                              </m:r>
                            </m:sup>
                          </m:sSubSup>
                          <m:r>
                            <a:rPr lang="en-US" sz="2500" i="1">
                              <a:latin typeface="Cambria Math" panose="02040503050406030204" pitchFamily="18" charset="0"/>
                            </a:rPr>
                            <m:t>=</m:t>
                          </m:r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sz="25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b>
                                <m:sSubPr>
                                  <m:ctrlPr>
                                    <a:rPr lang="en-US" sz="25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500" i="1"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en-US" sz="2500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sub>
                              </m:sSub>
                              <m:f>
                                <m:fPr>
                                  <m:ctrlPr>
                                    <a:rPr lang="en-US" sz="25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500" i="1">
                                      <a:latin typeface="Cambria Math" panose="02040503050406030204" pitchFamily="18" charset="0"/>
                                    </a:rPr>
                                    <m:t>𝑑𝐹</m:t>
                                  </m:r>
                                </m:num>
                                <m:den>
                                  <m:r>
                                    <a:rPr lang="en-US" sz="25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sSub>
                                    <m:sSubPr>
                                      <m:ctrlPr>
                                        <a:rPr lang="en-US" sz="25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500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sz="25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nary>
                          <m:r>
                            <a:rPr lang="en-US" sz="2500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5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5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oMath>
                      </m:oMathPara>
                    </a14:m>
                    <a:endParaRPr lang="en-US" sz="2500" dirty="0">
                      <a:latin typeface="Tahoma Regular"/>
                    </a:endParaRPr>
                  </a:p>
                </p:txBody>
              </p:sp>
            </mc:Choice>
            <mc:Fallback>
              <p:sp>
                <p:nvSpPr>
                  <p:cNvPr id="14" name="Rectangle 13">
                    <a:extLst>
                      <a:ext uri="{FF2B5EF4-FFF2-40B4-BE49-F238E27FC236}">
                        <a16:creationId xmlns:a16="http://schemas.microsoft.com/office/drawing/2014/main" id="{5A8F0327-790E-3445-9276-C27B13D14752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81479" y="1659274"/>
                    <a:ext cx="3375539" cy="1101264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t="-139080" b="-19540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1" name="Rectangle 30">
                    <a:extLst>
                      <a:ext uri="{FF2B5EF4-FFF2-40B4-BE49-F238E27FC236}">
                        <a16:creationId xmlns:a16="http://schemas.microsoft.com/office/drawing/2014/main" id="{FE9DBA2C-341A-9744-9D72-A13B0B81562B}"/>
                      </a:ext>
                    </a:extLst>
                  </p:cNvPr>
                  <p:cNvSpPr/>
                  <p:nvPr/>
                </p:nvSpPr>
                <p:spPr>
                  <a:xfrm>
                    <a:off x="4481479" y="3990798"/>
                    <a:ext cx="2902911" cy="88806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sz="25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500" i="1">
                                  <a:latin typeface="Cambria Math" panose="02040503050406030204" pitchFamily="18" charset="0"/>
                                </a:rPr>
                                <m:t>𝑑𝐹</m:t>
                              </m:r>
                            </m:num>
                            <m:den>
                              <m:r>
                                <a:rPr lang="en-US" sz="25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sSub>
                                <m:sSubPr>
                                  <m:ctrlPr>
                                    <a:rPr lang="en-US" sz="25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5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25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den>
                          </m:f>
                          <m:r>
                            <a:rPr lang="en-US" sz="25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5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500" b="0" i="0" smtClean="0">
                                      <a:latin typeface="Cambria Math" panose="02040503050406030204" pitchFamily="18" charset="0"/>
                                    </a:rPr>
                                    <m:t>m</m:t>
                                  </m:r>
                                </m:e>
                                <m:sup>
                                  <m:r>
                                    <a:rPr lang="en-US" sz="2500" b="0" i="0" smtClean="0">
                                      <a:latin typeface="Cambria Math" panose="02040503050406030204" pitchFamily="18" charset="0"/>
                                    </a:rPr>
                                    <m:t>−2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sz="25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500" b="0" i="0" smtClean="0">
                                      <a:latin typeface="Cambria Math" panose="02040503050406030204" pitchFamily="18" charset="0"/>
                                    </a:rPr>
                                    <m:t>s</m:t>
                                  </m:r>
                                </m:e>
                                <m:sup>
                                  <m:r>
                                    <a:rPr lang="en-US" sz="2500" b="0" i="0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  <m:sSup>
                                <m:sSupPr>
                                  <m:ctrlPr>
                                    <a:rPr lang="en-US" sz="25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500" b="0" i="0" smtClean="0">
                                      <a:latin typeface="Cambria Math" panose="02040503050406030204" pitchFamily="18" charset="0"/>
                                    </a:rPr>
                                    <m:t>m</m:t>
                                  </m:r>
                                </m:e>
                                <m:sup>
                                  <m:r>
                                    <a:rPr lang="en-US" sz="2500" b="0" i="0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</m:e>
                          </m:d>
                        </m:oMath>
                      </m:oMathPara>
                    </a14:m>
                    <a:endParaRPr lang="en-US" sz="2500" dirty="0">
                      <a:latin typeface="Tahoma Regular"/>
                    </a:endParaRPr>
                  </a:p>
                </p:txBody>
              </p:sp>
            </mc:Choice>
            <mc:Fallback>
              <p:sp>
                <p:nvSpPr>
                  <p:cNvPr id="31" name="Rectangle 30">
                    <a:extLst>
                      <a:ext uri="{FF2B5EF4-FFF2-40B4-BE49-F238E27FC236}">
                        <a16:creationId xmlns:a16="http://schemas.microsoft.com/office/drawing/2014/main" id="{FE9DBA2C-341A-9744-9D72-A13B0B81562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81479" y="3990798"/>
                    <a:ext cx="2902911" cy="888064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b="-140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2" name="Rectangle 31">
                    <a:extLst>
                      <a:ext uri="{FF2B5EF4-FFF2-40B4-BE49-F238E27FC236}">
                        <a16:creationId xmlns:a16="http://schemas.microsoft.com/office/drawing/2014/main" id="{303A0972-62A6-0646-808D-96086C239028}"/>
                      </a:ext>
                    </a:extLst>
                  </p:cNvPr>
                  <p:cNvSpPr/>
                  <p:nvPr/>
                </p:nvSpPr>
                <p:spPr>
                  <a:xfrm>
                    <a:off x="4478447" y="3491598"/>
                    <a:ext cx="1092415" cy="47705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5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sz="25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b>
                          </m:sSub>
                          <m:r>
                            <a:rPr lang="en-US" sz="25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500" b="0" i="0" smtClean="0">
                                  <a:latin typeface="Cambria Math" panose="02040503050406030204" pitchFamily="18" charset="0"/>
                                </a:rPr>
                                <m:t>J</m:t>
                              </m:r>
                            </m:e>
                          </m:d>
                        </m:oMath>
                      </m:oMathPara>
                    </a14:m>
                    <a:endParaRPr lang="en-US" sz="2500" dirty="0">
                      <a:latin typeface="Tahoma Regular"/>
                    </a:endParaRPr>
                  </a:p>
                </p:txBody>
              </p:sp>
            </mc:Choice>
            <mc:Fallback>
              <p:sp>
                <p:nvSpPr>
                  <p:cNvPr id="32" name="Rectangle 31">
                    <a:extLst>
                      <a:ext uri="{FF2B5EF4-FFF2-40B4-BE49-F238E27FC236}">
                        <a16:creationId xmlns:a16="http://schemas.microsoft.com/office/drawing/2014/main" id="{303A0972-62A6-0646-808D-96086C23902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78447" y="3491598"/>
                    <a:ext cx="1092415" cy="477054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b="-2368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A5DE2675-D75B-034D-B036-351F245364EB}"/>
                    </a:ext>
                  </a:extLst>
                </p:cNvPr>
                <p:cNvSpPr/>
                <p:nvPr/>
              </p:nvSpPr>
              <p:spPr>
                <a:xfrm>
                  <a:off x="4522440" y="2895252"/>
                  <a:ext cx="2466829" cy="51488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5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500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sz="2500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  <m:sup>
                            <m:r>
                              <a:rPr lang="en-US" sz="2500" i="1">
                                <a:latin typeface="Cambria Math" panose="02040503050406030204" pitchFamily="18" charset="0"/>
                              </a:rPr>
                              <m:t>𝑠𝑝𝑟𝑎𝑦</m:t>
                            </m:r>
                          </m:sup>
                        </m:sSubSup>
                        <m:r>
                          <a:rPr lang="en-US" sz="2500" b="0" i="0" smtClean="0">
                            <a:latin typeface="Cambria Math" panose="02040503050406030204" pitchFamily="18" charset="0"/>
                          </a:rPr>
                          <m:t> [</m:t>
                        </m:r>
                        <m:r>
                          <m:rPr>
                            <m:sty m:val="p"/>
                          </m:rPr>
                          <a:rPr lang="en-US" sz="2500" b="0" i="0" smtClean="0">
                            <a:latin typeface="Cambria Math" panose="02040503050406030204" pitchFamily="18" charset="0"/>
                          </a:rPr>
                          <m:t>W</m:t>
                        </m:r>
                        <m:r>
                          <a:rPr lang="en-US" sz="25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en-US" sz="25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sz="2500" b="0" i="0" smtClean="0">
                                <a:latin typeface="Cambria Math" panose="02040503050406030204" pitchFamily="18" charset="0"/>
                              </a:rPr>
                              <m:t>m</m:t>
                            </m:r>
                          </m:e>
                          <m:sup>
                            <m:r>
                              <a:rPr lang="en-US" sz="2500" b="0" i="0" smtClean="0">
                                <a:latin typeface="Cambria Math" panose="02040503050406030204" pitchFamily="18" charset="0"/>
                              </a:rPr>
                              <m:t>−2</m:t>
                            </m:r>
                          </m:sup>
                        </m:sSup>
                        <m:r>
                          <a:rPr lang="en-US" sz="2500" b="0" i="0" smtClean="0">
                            <a:latin typeface="Cambria Math" panose="02040503050406030204" pitchFamily="18" charset="0"/>
                          </a:rPr>
                          <m:t>]</m:t>
                        </m:r>
                      </m:oMath>
                    </m:oMathPara>
                  </a14:m>
                  <a:endParaRPr lang="en-US" sz="2500" dirty="0">
                    <a:latin typeface="Tahoma Regular"/>
                  </a:endParaRPr>
                </a:p>
              </p:txBody>
            </p:sp>
          </mc:Choice>
          <mc:Fallback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A5DE2675-D75B-034D-B036-351F245364E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22440" y="2895252"/>
                  <a:ext cx="2466829" cy="514885"/>
                </a:xfrm>
                <a:prstGeom prst="rect">
                  <a:avLst/>
                </a:prstGeom>
                <a:blipFill>
                  <a:blip r:embed="rId13"/>
                  <a:stretch>
                    <a:fillRect r="-513" b="-1707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87079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59CCA46-3338-EF4C-ACB8-C82921FFEDC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What is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𝑠𝑝𝑟𝑎𝑦</m:t>
                        </m:r>
                      </m:sup>
                    </m:sSubSup>
                  </m:oMath>
                </a14:m>
                <a:r>
                  <a:rPr lang="en-US" dirty="0"/>
                  <a:t> most sensitive to? 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59CCA46-3338-EF4C-ACB8-C82921FFEDC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979" t="-10959" b="-150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A4C3B43-6524-2A40-95AC-2DF458437F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AF5D0-8C16-7B42-9B55-6EC08D5DBBC5}" type="slidenum">
              <a:rPr lang="en-US" smtClean="0"/>
              <a:t>19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FA77608-1481-E540-A9BD-D0EDEE82CA8E}"/>
                  </a:ext>
                </a:extLst>
              </p:cNvPr>
              <p:cNvSpPr/>
              <p:nvPr/>
            </p:nvSpPr>
            <p:spPr>
              <a:xfrm>
                <a:off x="918118" y="815991"/>
                <a:ext cx="10984354" cy="1206484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5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500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3500" i="1">
                              <a:latin typeface="Cambria Math" panose="02040503050406030204" pitchFamily="18" charset="0"/>
                            </a:rPr>
                            <m:t>𝐾</m:t>
                          </m:r>
                        </m:sub>
                        <m:sup>
                          <m:r>
                            <a:rPr lang="en-US" sz="3500" b="0" i="1" smtClean="0">
                              <a:latin typeface="Cambria Math" panose="02040503050406030204" pitchFamily="18" charset="0"/>
                            </a:rPr>
                            <m:t>𝑠𝑝𝑟𝑎𝑦</m:t>
                          </m:r>
                        </m:sup>
                      </m:sSubSup>
                      <m:r>
                        <a:rPr lang="en-US" sz="3500" b="0" i="0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35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500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3500" i="1">
                              <a:latin typeface="Cambria Math" panose="02040503050406030204" pitchFamily="18" charset="0"/>
                            </a:rPr>
                            <m:t>𝐾</m:t>
                          </m:r>
                        </m:sub>
                        <m:sup>
                          <m:r>
                            <a:rPr lang="en-US" sz="3500" i="1">
                              <a:latin typeface="Cambria Math" panose="02040503050406030204" pitchFamily="18" charset="0"/>
                            </a:rPr>
                            <m:t>𝑠𝑝𝑟𝑎𝑦</m:t>
                          </m:r>
                        </m:sup>
                      </m:sSubSup>
                      <m:d>
                        <m:dPr>
                          <m:ctrlPr>
                            <a:rPr lang="en-US" sz="3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35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sz="35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35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35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5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35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sub>
                          </m:sSub>
                          <m:r>
                            <a:rPr lang="en-US" sz="35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35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5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3500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sub>
                          </m:sSub>
                          <m:r>
                            <a:rPr lang="en-US" sz="35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35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500" i="1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sz="35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  <m:r>
                            <a:rPr lang="en-US" sz="35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35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500" i="1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3500" i="1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sub>
                          </m:sSub>
                          <m:r>
                            <a:rPr lang="en-US" sz="35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35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5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35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3500" i="1">
                              <a:latin typeface="Cambria Math" panose="02040503050406030204" pitchFamily="18" charset="0"/>
                            </a:rPr>
                            <m:t>),</m:t>
                          </m:r>
                          <m:f>
                            <m:fPr>
                              <m:ctrlPr>
                                <a:rPr lang="en-US" sz="35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500" b="0" i="1" smtClean="0">
                                  <a:latin typeface="Cambria Math" panose="02040503050406030204" pitchFamily="18" charset="0"/>
                                </a:rPr>
                                <m:t>𝑑𝐹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sz="35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3500" b="0" i="0" smtClean="0">
                                      <a:latin typeface="Cambria Math" panose="02040503050406030204" pitchFamily="18" charset="0"/>
                                    </a:rPr>
                                    <m:t>dr</m:t>
                                  </m:r>
                                </m:e>
                                <m:sub>
                                  <m:r>
                                    <a:rPr lang="en-US" sz="35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den>
                          </m:f>
                          <m:r>
                            <a:rPr lang="en-US" sz="35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35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5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3500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sub>
                          </m:sSub>
                          <m:r>
                            <a:rPr lang="en-US" sz="35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35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5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35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3500" b="0" i="1" smtClean="0">
                              <a:latin typeface="Cambria Math" panose="02040503050406030204" pitchFamily="18" charset="0"/>
                            </a:rPr>
                            <m:t>) </m:t>
                          </m:r>
                        </m:e>
                      </m:d>
                    </m:oMath>
                  </m:oMathPara>
                </a14:m>
                <a:endParaRPr lang="en-US" sz="3500" dirty="0">
                  <a:latin typeface="Tahoma Regular"/>
                </a:endParaRPr>
              </a:p>
            </p:txBody>
          </p:sp>
        </mc:Choice>
        <mc:Fallback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FA77608-1481-E540-A9BD-D0EDEE82CA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118" y="815991"/>
                <a:ext cx="10984354" cy="1206484"/>
              </a:xfrm>
              <a:prstGeom prst="rect">
                <a:avLst/>
              </a:prstGeom>
              <a:blipFill>
                <a:blip r:embed="rId3"/>
                <a:stretch>
                  <a:fillRect b="-52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1" name="Table 10">
                <a:extLst>
                  <a:ext uri="{FF2B5EF4-FFF2-40B4-BE49-F238E27FC236}">
                    <a16:creationId xmlns:a16="http://schemas.microsoft.com/office/drawing/2014/main" id="{CE94EE94-39FF-9041-9D07-048BDD7589E3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-3588" y="2531512"/>
              <a:ext cx="8423688" cy="2395662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304399">
                      <a:extLst>
                        <a:ext uri="{9D8B030D-6E8A-4147-A177-3AD203B41FA5}">
                          <a16:colId xmlns:a16="http://schemas.microsoft.com/office/drawing/2014/main" val="3438210852"/>
                        </a:ext>
                      </a:extLst>
                    </a:gridCol>
                    <a:gridCol w="3850061">
                      <a:extLst>
                        <a:ext uri="{9D8B030D-6E8A-4147-A177-3AD203B41FA5}">
                          <a16:colId xmlns:a16="http://schemas.microsoft.com/office/drawing/2014/main" val="3098206312"/>
                        </a:ext>
                      </a:extLst>
                    </a:gridCol>
                    <a:gridCol w="1227823">
                      <a:extLst>
                        <a:ext uri="{9D8B030D-6E8A-4147-A177-3AD203B41FA5}">
                          <a16:colId xmlns:a16="http://schemas.microsoft.com/office/drawing/2014/main" val="1120359317"/>
                        </a:ext>
                      </a:extLst>
                    </a:gridCol>
                    <a:gridCol w="1041405">
                      <a:extLst>
                        <a:ext uri="{9D8B030D-6E8A-4147-A177-3AD203B41FA5}">
                          <a16:colId xmlns:a16="http://schemas.microsoft.com/office/drawing/2014/main" val="1961183240"/>
                        </a:ext>
                      </a:extLst>
                    </a:gridCol>
                  </a:tblGrid>
                  <a:tr h="339534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sz="25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sz="25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5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</m:oMath>
                          </a14:m>
                          <a:r>
                            <a:rPr lang="en-US" sz="2500" b="0" i="0" dirty="0">
                              <a:solidFill>
                                <a:schemeClr val="tx1"/>
                              </a:solidFill>
                              <a:latin typeface="Tahoma Regular"/>
                            </a:rPr>
                            <a:t> </a:t>
                          </a:r>
                          <a:endParaRPr lang="en-US" sz="2500" dirty="0">
                            <a:solidFill>
                              <a:schemeClr val="tx1"/>
                            </a:solidFill>
                            <a:latin typeface="Tahoma" panose="020B0604030504040204" pitchFamily="34" charset="0"/>
                            <a:ea typeface="Tahoma" panose="020B0604030504040204" pitchFamily="34" charset="0"/>
                            <a:cs typeface="Tahoma" panose="020B060403050404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500" b="0" i="0" dirty="0">
                              <a:solidFill>
                                <a:schemeClr val="tx1"/>
                              </a:solidFill>
                              <a:latin typeface="Tahoma Regular"/>
                            </a:rPr>
                            <a:t>[0.5:0.05:2.0] </a:t>
                          </a:r>
                          <a14:m>
                            <m:oMath xmlns:m="http://schemas.openxmlformats.org/officeDocument/2006/math">
                              <m:r>
                                <a:rPr lang="en-US" sz="25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sSup>
                                <m:sSupPr>
                                  <m:ctrlPr>
                                    <a:rPr lang="en-US" sz="25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5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2500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sup>
                                  <m:r>
                                    <a:rPr lang="en-US" sz="25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p>
                              </m:sSup>
                            </m:oMath>
                          </a14:m>
                          <a:endParaRPr lang="en-US" sz="2500" dirty="0">
                            <a:solidFill>
                              <a:schemeClr val="tx1"/>
                            </a:solidFill>
                            <a:latin typeface="Tahoma" panose="020B0604030504040204" pitchFamily="34" charset="0"/>
                            <a:ea typeface="Tahoma" panose="020B0604030504040204" pitchFamily="34" charset="0"/>
                            <a:cs typeface="Tahoma" panose="020B060403050404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500" b="0" i="0" dirty="0">
                              <a:solidFill>
                                <a:schemeClr val="tx1"/>
                              </a:solidFill>
                              <a:latin typeface="Tahoma Regular"/>
                            </a:rPr>
                            <a:t>J/kg</a:t>
                          </a:r>
                          <a:endParaRPr lang="en-US" sz="2500" dirty="0">
                            <a:solidFill>
                              <a:schemeClr val="tx1"/>
                            </a:solidFill>
                            <a:latin typeface="Tahoma" panose="020B0604030504040204" pitchFamily="34" charset="0"/>
                            <a:ea typeface="Tahoma" panose="020B0604030504040204" pitchFamily="34" charset="0"/>
                            <a:cs typeface="Tahoma" panose="020B060403050404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500" b="0" i="0" dirty="0">
                              <a:solidFill>
                                <a:schemeClr val="tx1"/>
                              </a:solidFill>
                              <a:latin typeface="Tahoma Regular"/>
                            </a:rPr>
                            <a:t>31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14994897"/>
                      </a:ext>
                    </a:extLst>
                  </a:tr>
                  <a:tr h="339534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5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5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25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r>
                                <a:rPr lang="en-US" sz="25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</m:oMath>
                          </a14:m>
                          <a:r>
                            <a:rPr lang="en-US" sz="2500" b="0" i="0" dirty="0">
                              <a:solidFill>
                                <a:schemeClr val="tx1"/>
                              </a:solidFill>
                              <a:latin typeface="Tahoma Regular"/>
                            </a:rPr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500" b="0" i="0" dirty="0">
                              <a:solidFill>
                                <a:schemeClr val="tx1"/>
                              </a:solidFill>
                              <a:latin typeface="Tahoma Regular"/>
                            </a:rPr>
                            <a:t>[27, 28, 29]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500" b="0" i="0" baseline="30000" dirty="0" err="1">
                              <a:solidFill>
                                <a:schemeClr val="tx1"/>
                              </a:solidFill>
                              <a:latin typeface="Tahoma Regular"/>
                            </a:rPr>
                            <a:t>o</a:t>
                          </a:r>
                          <a:r>
                            <a:rPr lang="en-US" sz="2500" b="0" i="0" dirty="0" err="1">
                              <a:solidFill>
                                <a:schemeClr val="tx1"/>
                              </a:solidFill>
                              <a:latin typeface="Tahoma Regular"/>
                            </a:rPr>
                            <a:t>C</a:t>
                          </a:r>
                          <a:endParaRPr lang="en-US" sz="2500" b="0" i="0" dirty="0">
                            <a:solidFill>
                              <a:schemeClr val="tx1"/>
                            </a:solidFill>
                            <a:latin typeface="Tahoma Regular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500" b="0" i="0" dirty="0">
                              <a:solidFill>
                                <a:schemeClr val="tx1"/>
                              </a:solidFill>
                              <a:latin typeface="Tahoma Regular"/>
                            </a:rPr>
                            <a:t>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55923508"/>
                      </a:ext>
                    </a:extLst>
                  </a:tr>
                  <a:tr h="339534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5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5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U</m:t>
                                  </m:r>
                                </m:e>
                                <m:sub>
                                  <m:r>
                                    <a:rPr lang="en-US" sz="25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sub>
                              </m:sSub>
                              <m:r>
                                <a:rPr lang="en-US" sz="25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</m:oMath>
                          </a14:m>
                          <a:r>
                            <a:rPr lang="en-US" sz="2500" b="0" i="0" dirty="0">
                              <a:solidFill>
                                <a:schemeClr val="tx1"/>
                              </a:solidFill>
                              <a:latin typeface="Tahoma Regular"/>
                            </a:rPr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500" b="0" i="0" dirty="0">
                              <a:solidFill>
                                <a:schemeClr val="tx1"/>
                              </a:solidFill>
                              <a:latin typeface="Tahoma Regular"/>
                            </a:rPr>
                            <a:t>[36, 40.5, 45, 49.5, 54]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500" b="0" i="0" dirty="0">
                              <a:solidFill>
                                <a:schemeClr val="tx1"/>
                              </a:solidFill>
                              <a:latin typeface="Tahoma Regular"/>
                            </a:rPr>
                            <a:t>m/s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500" b="0" i="0" dirty="0">
                              <a:solidFill>
                                <a:schemeClr val="tx1"/>
                              </a:solidFill>
                              <a:latin typeface="Tahoma Regular"/>
                            </a:rPr>
                            <a:t>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43487325"/>
                      </a:ext>
                    </a:extLst>
                  </a:tr>
                  <a:tr h="489171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sz="25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  <m:r>
                                  <a:rPr lang="en-US" sz="25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∈ </m:t>
                                </m:r>
                              </m:oMath>
                            </m:oMathPara>
                          </a14:m>
                          <a:endParaRPr lang="en-US" sz="2500" b="0" i="0" dirty="0">
                            <a:solidFill>
                              <a:schemeClr val="tx1"/>
                            </a:solidFill>
                            <a:latin typeface="Tahoma Regular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500" b="0" i="0" dirty="0">
                              <a:solidFill>
                                <a:schemeClr val="tx1"/>
                              </a:solidFill>
                              <a:latin typeface="Tahoma Regular"/>
                            </a:rPr>
                            <a:t>[0.1:0.1:2.0]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2500" b="0" i="0" dirty="0">
                            <a:solidFill>
                              <a:schemeClr val="tx1"/>
                            </a:solidFill>
                            <a:latin typeface="Tahoma Regular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500" b="0" i="0" dirty="0">
                              <a:solidFill>
                                <a:schemeClr val="tx1"/>
                              </a:solidFill>
                              <a:latin typeface="Tahoma Regular"/>
                            </a:rPr>
                            <a:t>20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82324589"/>
                      </a:ext>
                    </a:extLst>
                  </a:tr>
                  <a:tr h="489171">
                    <a:tc>
                      <a:txBody>
                        <a:bodyPr/>
                        <a:lstStyle/>
                        <a:p>
                          <a:endParaRPr lang="en-US" b="0" i="0" dirty="0">
                            <a:latin typeface="Tahoma Regular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b="0" i="0" dirty="0">
                            <a:latin typeface="Tahoma Regular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25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Π</m:t>
                                </m:r>
                              </m:oMath>
                            </m:oMathPara>
                          </a14:m>
                          <a:endParaRPr lang="en-US" sz="2500" b="0" i="0" dirty="0">
                            <a:solidFill>
                              <a:schemeClr val="tx1"/>
                            </a:solidFill>
                            <a:latin typeface="Tahoma Regular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500" b="0" i="0" dirty="0">
                              <a:solidFill>
                                <a:schemeClr val="tx1"/>
                              </a:solidFill>
                              <a:latin typeface="Tahoma Regular"/>
                            </a:rPr>
                            <a:t>9300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15855623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1" name="Table 10">
                <a:extLst>
                  <a:ext uri="{FF2B5EF4-FFF2-40B4-BE49-F238E27FC236}">
                    <a16:creationId xmlns:a16="http://schemas.microsoft.com/office/drawing/2014/main" id="{CE94EE94-39FF-9041-9D07-048BDD7589E3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-3588" y="2531512"/>
              <a:ext cx="8423688" cy="2395662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304399">
                      <a:extLst>
                        <a:ext uri="{9D8B030D-6E8A-4147-A177-3AD203B41FA5}">
                          <a16:colId xmlns:a16="http://schemas.microsoft.com/office/drawing/2014/main" val="3438210852"/>
                        </a:ext>
                      </a:extLst>
                    </a:gridCol>
                    <a:gridCol w="3850061">
                      <a:extLst>
                        <a:ext uri="{9D8B030D-6E8A-4147-A177-3AD203B41FA5}">
                          <a16:colId xmlns:a16="http://schemas.microsoft.com/office/drawing/2014/main" val="3098206312"/>
                        </a:ext>
                      </a:extLst>
                    </a:gridCol>
                    <a:gridCol w="1227823">
                      <a:extLst>
                        <a:ext uri="{9D8B030D-6E8A-4147-A177-3AD203B41FA5}">
                          <a16:colId xmlns:a16="http://schemas.microsoft.com/office/drawing/2014/main" val="1120359317"/>
                        </a:ext>
                      </a:extLst>
                    </a:gridCol>
                    <a:gridCol w="1041405">
                      <a:extLst>
                        <a:ext uri="{9D8B030D-6E8A-4147-A177-3AD203B41FA5}">
                          <a16:colId xmlns:a16="http://schemas.microsoft.com/office/drawing/2014/main" val="1961183240"/>
                        </a:ext>
                      </a:extLst>
                    </a:gridCol>
                  </a:tblGrid>
                  <a:tr h="4724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549" t="-10811" r="-264835" b="-4378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59736" t="-10811" r="-59076" b="-4378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500" b="0" i="0" dirty="0">
                              <a:solidFill>
                                <a:schemeClr val="tx1"/>
                              </a:solidFill>
                              <a:latin typeface="Tahoma Regular"/>
                            </a:rPr>
                            <a:t>J/kg</a:t>
                          </a:r>
                          <a:endParaRPr lang="en-US" sz="2500" dirty="0">
                            <a:solidFill>
                              <a:schemeClr val="tx1"/>
                            </a:solidFill>
                            <a:latin typeface="Tahoma" panose="020B0604030504040204" pitchFamily="34" charset="0"/>
                            <a:ea typeface="Tahoma" panose="020B0604030504040204" pitchFamily="34" charset="0"/>
                            <a:cs typeface="Tahoma" panose="020B060403050404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500" b="0" i="0" dirty="0">
                              <a:solidFill>
                                <a:schemeClr val="tx1"/>
                              </a:solidFill>
                              <a:latin typeface="Tahoma Regular"/>
                            </a:rPr>
                            <a:t>31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14994897"/>
                      </a:ext>
                    </a:extLst>
                  </a:tr>
                  <a:tr h="4724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549" t="-107895" r="-264835" b="-3263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500" b="0" i="0" dirty="0">
                              <a:solidFill>
                                <a:schemeClr val="tx1"/>
                              </a:solidFill>
                              <a:latin typeface="Tahoma Regular"/>
                            </a:rPr>
                            <a:t>[27, 28, 29]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500" b="0" i="0" baseline="30000" dirty="0" err="1">
                              <a:solidFill>
                                <a:schemeClr val="tx1"/>
                              </a:solidFill>
                              <a:latin typeface="Tahoma Regular"/>
                            </a:rPr>
                            <a:t>o</a:t>
                          </a:r>
                          <a:r>
                            <a:rPr lang="en-US" sz="2500" b="0" i="0" dirty="0" err="1">
                              <a:solidFill>
                                <a:schemeClr val="tx1"/>
                              </a:solidFill>
                              <a:latin typeface="Tahoma Regular"/>
                            </a:rPr>
                            <a:t>C</a:t>
                          </a:r>
                          <a:endParaRPr lang="en-US" sz="2500" b="0" i="0" dirty="0">
                            <a:solidFill>
                              <a:schemeClr val="tx1"/>
                            </a:solidFill>
                            <a:latin typeface="Tahoma Regular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500" b="0" i="0" dirty="0">
                              <a:solidFill>
                                <a:schemeClr val="tx1"/>
                              </a:solidFill>
                              <a:latin typeface="Tahoma Regular"/>
                            </a:rPr>
                            <a:t>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55923508"/>
                      </a:ext>
                    </a:extLst>
                  </a:tr>
                  <a:tr h="4724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549" t="-213514" r="-264835" b="-2351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500" b="0" i="0" dirty="0">
                              <a:solidFill>
                                <a:schemeClr val="tx1"/>
                              </a:solidFill>
                              <a:latin typeface="Tahoma Regular"/>
                            </a:rPr>
                            <a:t>[36, 40.5, 45, 49.5, 54]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500" b="0" i="0" dirty="0">
                              <a:solidFill>
                                <a:schemeClr val="tx1"/>
                              </a:solidFill>
                              <a:latin typeface="Tahoma Regular"/>
                            </a:rPr>
                            <a:t>m/s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500" b="0" i="0" dirty="0">
                              <a:solidFill>
                                <a:schemeClr val="tx1"/>
                              </a:solidFill>
                              <a:latin typeface="Tahoma Regular"/>
                            </a:rPr>
                            <a:t>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43487325"/>
                      </a:ext>
                    </a:extLst>
                  </a:tr>
                  <a:tr h="48917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549" t="-305263" r="-264835" b="-1289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500" b="0" i="0" dirty="0">
                              <a:solidFill>
                                <a:schemeClr val="tx1"/>
                              </a:solidFill>
                              <a:latin typeface="Tahoma Regular"/>
                            </a:rPr>
                            <a:t>[0.1:0.1:2.0]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2500" b="0" i="0" dirty="0">
                            <a:solidFill>
                              <a:schemeClr val="tx1"/>
                            </a:solidFill>
                            <a:latin typeface="Tahoma Regular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500" b="0" i="0" dirty="0">
                              <a:solidFill>
                                <a:schemeClr val="tx1"/>
                              </a:solidFill>
                              <a:latin typeface="Tahoma Regular"/>
                            </a:rPr>
                            <a:t>20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82324589"/>
                      </a:ext>
                    </a:extLst>
                  </a:tr>
                  <a:tr h="489171">
                    <a:tc>
                      <a:txBody>
                        <a:bodyPr/>
                        <a:lstStyle/>
                        <a:p>
                          <a:endParaRPr lang="en-US" b="0" i="0" dirty="0">
                            <a:latin typeface="Tahoma Regular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b="0" i="0" dirty="0">
                            <a:latin typeface="Tahoma Regular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498969" t="-394872" r="-84536" b="-256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500" b="0" i="0" dirty="0">
                              <a:solidFill>
                                <a:schemeClr val="tx1"/>
                              </a:solidFill>
                              <a:latin typeface="Tahoma Regular"/>
                            </a:rPr>
                            <a:t>9300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1585562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6" name="Table 15">
                <a:extLst>
                  <a:ext uri="{FF2B5EF4-FFF2-40B4-BE49-F238E27FC236}">
                    <a16:creationId xmlns:a16="http://schemas.microsoft.com/office/drawing/2014/main" id="{A11F6311-3659-E24E-B606-9C908A29F6A7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25400" y="5099111"/>
              <a:ext cx="6154460" cy="879475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304399">
                      <a:extLst>
                        <a:ext uri="{9D8B030D-6E8A-4147-A177-3AD203B41FA5}">
                          <a16:colId xmlns:a16="http://schemas.microsoft.com/office/drawing/2014/main" val="3162362804"/>
                        </a:ext>
                      </a:extLst>
                    </a:gridCol>
                    <a:gridCol w="3850061">
                      <a:extLst>
                        <a:ext uri="{9D8B030D-6E8A-4147-A177-3AD203B41FA5}">
                          <a16:colId xmlns:a16="http://schemas.microsoft.com/office/drawing/2014/main" val="2690045258"/>
                        </a:ext>
                      </a:extLst>
                    </a:gridCol>
                  </a:tblGrid>
                  <a:tr h="489171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25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500" i="1">
                                        <a:latin typeface="Cambria Math" panose="02040503050406030204" pitchFamily="18" charset="0"/>
                                      </a:rPr>
                                      <m:t>𝑑𝐹</m:t>
                                    </m:r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sz="25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500">
                                            <a:latin typeface="Cambria Math" panose="02040503050406030204" pitchFamily="18" charset="0"/>
                                          </a:rPr>
                                          <m:t>dr</m:t>
                                        </m:r>
                                      </m:e>
                                      <m:sub>
                                        <m:r>
                                          <a:rPr lang="en-US" sz="25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den>
                                </m:f>
                                <m:d>
                                  <m:dPr>
                                    <m:ctrlPr>
                                      <a:rPr lang="en-US" sz="25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5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500" i="1">
                                            <a:latin typeface="Cambria Math" panose="02040503050406030204" pitchFamily="18" charset="0"/>
                                          </a:rPr>
                                          <m:t>𝑈</m:t>
                                        </m:r>
                                      </m:e>
                                      <m:sub>
                                        <m:r>
                                          <a:rPr lang="en-US" sz="2500" i="1">
                                            <a:latin typeface="Cambria Math" panose="02040503050406030204" pitchFamily="18" charset="0"/>
                                          </a:rPr>
                                          <m:t>10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sz="2500" b="0" i="1" smtClean="0"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sz="25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US" sz="2500" b="0" i="0" dirty="0">
                            <a:solidFill>
                              <a:schemeClr val="tx1"/>
                            </a:solidFill>
                            <a:latin typeface="Tahoma Regular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500" b="0" i="0" dirty="0">
                              <a:solidFill>
                                <a:schemeClr val="tx1"/>
                              </a:solidFill>
                              <a:latin typeface="Tahoma Regular"/>
                            </a:rPr>
                            <a:t>Ortiz-</a:t>
                          </a:r>
                          <a:r>
                            <a:rPr lang="en-US" sz="2500" b="0" i="0" dirty="0" err="1">
                              <a:solidFill>
                                <a:schemeClr val="tx1"/>
                              </a:solidFill>
                              <a:latin typeface="Tahoma Regular"/>
                            </a:rPr>
                            <a:t>Suslow</a:t>
                          </a:r>
                          <a:r>
                            <a:rPr lang="en-US" sz="2500" b="0" i="0" dirty="0">
                              <a:solidFill>
                                <a:schemeClr val="tx1"/>
                              </a:solidFill>
                              <a:latin typeface="Tahoma Regular"/>
                            </a:rPr>
                            <a:t> et al. (2016)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500" b="0" i="0" dirty="0" err="1">
                              <a:solidFill>
                                <a:schemeClr val="tx1"/>
                              </a:solidFill>
                              <a:latin typeface="Tahoma Regular"/>
                            </a:rPr>
                            <a:t>Troitskaya</a:t>
                          </a:r>
                          <a:r>
                            <a:rPr lang="en-US" sz="2500" b="0" i="0" dirty="0">
                              <a:solidFill>
                                <a:schemeClr val="tx1"/>
                              </a:solidFill>
                              <a:latin typeface="Tahoma Regular"/>
                            </a:rPr>
                            <a:t> et al. (2018a)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66990496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6" name="Table 15">
                <a:extLst>
                  <a:ext uri="{FF2B5EF4-FFF2-40B4-BE49-F238E27FC236}">
                    <a16:creationId xmlns:a16="http://schemas.microsoft.com/office/drawing/2014/main" id="{A11F6311-3659-E24E-B606-9C908A29F6A7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25400" y="5099111"/>
              <a:ext cx="6154460" cy="879475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304399">
                      <a:extLst>
                        <a:ext uri="{9D8B030D-6E8A-4147-A177-3AD203B41FA5}">
                          <a16:colId xmlns:a16="http://schemas.microsoft.com/office/drawing/2014/main" val="3162362804"/>
                        </a:ext>
                      </a:extLst>
                    </a:gridCol>
                    <a:gridCol w="3850061">
                      <a:extLst>
                        <a:ext uri="{9D8B030D-6E8A-4147-A177-3AD203B41FA5}">
                          <a16:colId xmlns:a16="http://schemas.microsoft.com/office/drawing/2014/main" val="2690045258"/>
                        </a:ext>
                      </a:extLst>
                    </a:gridCol>
                  </a:tblGrid>
                  <a:tr h="87947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549" t="-4286" r="-165934" b="-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500" b="0" i="0" dirty="0">
                              <a:solidFill>
                                <a:schemeClr val="tx1"/>
                              </a:solidFill>
                              <a:latin typeface="Tahoma Regular"/>
                            </a:rPr>
                            <a:t>Ortiz-</a:t>
                          </a:r>
                          <a:r>
                            <a:rPr lang="en-US" sz="2500" b="0" i="0" dirty="0" err="1">
                              <a:solidFill>
                                <a:schemeClr val="tx1"/>
                              </a:solidFill>
                              <a:latin typeface="Tahoma Regular"/>
                            </a:rPr>
                            <a:t>Suslow</a:t>
                          </a:r>
                          <a:r>
                            <a:rPr lang="en-US" sz="2500" b="0" i="0" dirty="0">
                              <a:solidFill>
                                <a:schemeClr val="tx1"/>
                              </a:solidFill>
                              <a:latin typeface="Tahoma Regular"/>
                            </a:rPr>
                            <a:t> et al. (2016)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500" b="0" i="0" dirty="0" err="1">
                              <a:solidFill>
                                <a:schemeClr val="tx1"/>
                              </a:solidFill>
                              <a:latin typeface="Tahoma Regular"/>
                            </a:rPr>
                            <a:t>Troitskaya</a:t>
                          </a:r>
                          <a:r>
                            <a:rPr lang="en-US" sz="2500" b="0" i="0" dirty="0">
                              <a:solidFill>
                                <a:schemeClr val="tx1"/>
                              </a:solidFill>
                              <a:latin typeface="Tahoma Regular"/>
                            </a:rPr>
                            <a:t> et al. (2018a)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66990496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7" name="Rectangle 16">
            <a:extLst>
              <a:ext uri="{FF2B5EF4-FFF2-40B4-BE49-F238E27FC236}">
                <a16:creationId xmlns:a16="http://schemas.microsoft.com/office/drawing/2014/main" id="{63D06EE5-6AE1-A540-8027-E9F1B2481562}"/>
              </a:ext>
            </a:extLst>
          </p:cNvPr>
          <p:cNvSpPr/>
          <p:nvPr/>
        </p:nvSpPr>
        <p:spPr>
          <a:xfrm>
            <a:off x="1016000" y="4000500"/>
            <a:ext cx="7302500" cy="1098611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ahoma Regular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11A6966-3CE6-8944-BB32-B66FCA14E4B3}"/>
              </a:ext>
            </a:extLst>
          </p:cNvPr>
          <p:cNvGrpSpPr/>
          <p:nvPr/>
        </p:nvGrpSpPr>
        <p:grpSpPr>
          <a:xfrm>
            <a:off x="8610600" y="3383210"/>
            <a:ext cx="3029804" cy="2179389"/>
            <a:chOff x="8990813" y="2116940"/>
            <a:chExt cx="3029804" cy="2179389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74F8300-0748-164C-946C-E225E07C1B3D}"/>
                </a:ext>
              </a:extLst>
            </p:cNvPr>
            <p:cNvSpPr/>
            <p:nvPr/>
          </p:nvSpPr>
          <p:spPr>
            <a:xfrm>
              <a:off x="8990813" y="2116940"/>
              <a:ext cx="3029804" cy="217938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ahoma Regular"/>
              </a:endParaRPr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C4A4F7FD-6C9E-164A-990B-7102999F6107}"/>
                </a:ext>
              </a:extLst>
            </p:cNvPr>
            <p:cNvGrpSpPr/>
            <p:nvPr/>
          </p:nvGrpSpPr>
          <p:grpSpPr>
            <a:xfrm>
              <a:off x="8990813" y="2168316"/>
              <a:ext cx="3029804" cy="1894757"/>
              <a:chOff x="8990813" y="3899398"/>
              <a:chExt cx="3029804" cy="1894757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2" name="Rectangle 11">
                    <a:extLst>
                      <a:ext uri="{FF2B5EF4-FFF2-40B4-BE49-F238E27FC236}">
                        <a16:creationId xmlns:a16="http://schemas.microsoft.com/office/drawing/2014/main" id="{AFA04F91-82A1-E247-9E13-0EAB4CAE027D}"/>
                      </a:ext>
                    </a:extLst>
                  </p:cNvPr>
                  <p:cNvSpPr/>
                  <p:nvPr/>
                </p:nvSpPr>
                <p:spPr>
                  <a:xfrm>
                    <a:off x="8990813" y="3899398"/>
                    <a:ext cx="2621294" cy="935641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500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sz="250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en-US" sz="2500" b="0" i="0" smtClean="0"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  <m:r>
                                <a:rPr lang="en-US" sz="2500" b="0" i="0" smtClean="0">
                                  <a:latin typeface="Cambria Math" panose="02040503050406030204" pitchFamily="18" charset="0"/>
                                </a:rPr>
                                <m:t>92</m:t>
                              </m:r>
                            </m:sup>
                          </m:sSubSup>
                          <m:r>
                            <a:rPr lang="en-US" sz="2500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sz="25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500" i="1">
                                  <a:latin typeface="Cambria Math" panose="02040503050406030204" pitchFamily="18" charset="0"/>
                                </a:rPr>
                                <m:t>0.015</m:t>
                              </m:r>
                              <m:sSubSup>
                                <m:sSubSupPr>
                                  <m:ctrlPr>
                                    <a:rPr lang="en-US" sz="25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500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2500" i="1"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US" sz="2500" i="1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sub>
                                <m:sup>
                                  <m:r>
                                    <a:rPr lang="en-US" sz="25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num>
                            <m:den>
                              <m:sSub>
                                <m:sSubPr>
                                  <m:ctrlPr>
                                    <a:rPr lang="en-US" sz="25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500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5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5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5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500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sz="25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</m:den>
                          </m:f>
                        </m:oMath>
                      </m:oMathPara>
                    </a14:m>
                    <a:endParaRPr lang="en-US" sz="2500" dirty="0">
                      <a:latin typeface="Tahoma Regular"/>
                    </a:endParaRPr>
                  </a:p>
                </p:txBody>
              </p:sp>
            </mc:Choice>
            <mc:Fallback>
              <p:sp>
                <p:nvSpPr>
                  <p:cNvPr id="12" name="Rectangle 11">
                    <a:extLst>
                      <a:ext uri="{FF2B5EF4-FFF2-40B4-BE49-F238E27FC236}">
                        <a16:creationId xmlns:a16="http://schemas.microsoft.com/office/drawing/2014/main" id="{AFA04F91-82A1-E247-9E13-0EAB4CAE027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990813" y="3899398"/>
                    <a:ext cx="2621294" cy="935641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b="-13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AAD78C98-436E-FE46-A87F-FF52FE209116}"/>
                  </a:ext>
                </a:extLst>
              </p:cNvPr>
              <p:cNvSpPr/>
              <p:nvPr/>
            </p:nvSpPr>
            <p:spPr>
              <a:xfrm>
                <a:off x="10245772" y="4811975"/>
                <a:ext cx="177484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ahoma Regular"/>
                  </a:rPr>
                  <a:t>Andreas (1992)</a:t>
                </a:r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BC21F5EA-FB1E-0C43-9A13-547C0A651A49}"/>
                      </a:ext>
                    </a:extLst>
                  </p:cNvPr>
                  <p:cNvSpPr txBox="1"/>
                  <p:nvPr/>
                </p:nvSpPr>
                <p:spPr>
                  <a:xfrm>
                    <a:off x="9467813" y="5250480"/>
                    <a:ext cx="1763240" cy="54367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  <m:sSubSup>
                            <m:sSubSupPr>
                              <m:ctrlP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  <m:sup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92</m:t>
                              </m:r>
                            </m:sup>
                          </m:sSubSup>
                        </m:oMath>
                      </m:oMathPara>
                    </a14:m>
                    <a:endParaRPr lang="en-US" sz="2500" dirty="0">
                      <a:latin typeface="Tahoma Regular"/>
                    </a:endParaRPr>
                  </a:p>
                </p:txBody>
              </p:sp>
            </mc:Choice>
            <mc:Fallback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BC21F5EA-FB1E-0C43-9A13-547C0A651A4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467813" y="5250480"/>
                    <a:ext cx="1763240" cy="543675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b="-681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B585FD50-D042-FF43-AFB4-F109682E8366}"/>
              </a:ext>
            </a:extLst>
          </p:cNvPr>
          <p:cNvSpPr txBox="1"/>
          <p:nvPr/>
        </p:nvSpPr>
        <p:spPr>
          <a:xfrm>
            <a:off x="6596394" y="2209233"/>
            <a:ext cx="2014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ahoma Regular"/>
              </a:rPr>
              <a:t>Number of Values</a:t>
            </a:r>
          </a:p>
        </p:txBody>
      </p:sp>
    </p:spTree>
    <p:extLst>
      <p:ext uri="{BB962C8B-B14F-4D97-AF65-F5344CB8AC3E}">
        <p14:creationId xmlns:p14="http://schemas.microsoft.com/office/powerpoint/2010/main" val="3044995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8941F9-86E1-A844-8C13-FC5318317C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2387600"/>
          </a:xfrm>
        </p:spPr>
        <p:txBody>
          <a:bodyPr>
            <a:normAutofit fontScale="90000"/>
          </a:bodyPr>
          <a:lstStyle/>
          <a:p>
            <a:r>
              <a:rPr lang="en-GB" dirty="0"/>
              <a:t>Reviewing Sea Spray-Mediated Air-Sea Fluxes of Enthalpy and Momentum in Tropical Cyclones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BB762E7-D60E-2F41-9C0C-BEEA653A43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3113087"/>
          </a:xfrm>
        </p:spPr>
        <p:txBody>
          <a:bodyPr>
            <a:normAutofit/>
          </a:bodyPr>
          <a:lstStyle/>
          <a:p>
            <a:r>
              <a:rPr lang="en-US" dirty="0"/>
              <a:t>Sydney </a:t>
            </a:r>
            <a:r>
              <a:rPr lang="en-US" dirty="0" err="1"/>
              <a:t>Sroka</a:t>
            </a:r>
            <a:endParaRPr lang="en-US" dirty="0"/>
          </a:p>
          <a:p>
            <a:r>
              <a:rPr lang="en-US" dirty="0"/>
              <a:t>Massachusetts Institute of Technology</a:t>
            </a:r>
          </a:p>
          <a:p>
            <a:r>
              <a:rPr lang="en-US" dirty="0"/>
              <a:t>February 23, 2021</a:t>
            </a:r>
          </a:p>
          <a:p>
            <a:endParaRPr lang="en-US" dirty="0"/>
          </a:p>
          <a:p>
            <a:r>
              <a:rPr lang="en-US" dirty="0"/>
              <a:t>Atmosphere-Ocean Seminar </a:t>
            </a:r>
          </a:p>
          <a:p>
            <a:r>
              <a:rPr lang="en-US" dirty="0"/>
              <a:t>Imperial College</a:t>
            </a:r>
          </a:p>
        </p:txBody>
      </p:sp>
    </p:spTree>
    <p:extLst>
      <p:ext uri="{BB962C8B-B14F-4D97-AF65-F5344CB8AC3E}">
        <p14:creationId xmlns:p14="http://schemas.microsoft.com/office/powerpoint/2010/main" val="5421589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77EBE5D9-41E0-2748-AC26-921228F47F3E}"/>
              </a:ext>
            </a:extLst>
          </p:cNvPr>
          <p:cNvSpPr/>
          <p:nvPr/>
        </p:nvSpPr>
        <p:spPr>
          <a:xfrm>
            <a:off x="-3876" y="1015177"/>
            <a:ext cx="12208713" cy="3841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ahoma Regular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2A3306A-F88E-D349-AF14-CEEE81346D3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What is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𝑠𝑝𝑟𝑎𝑦</m:t>
                        </m:r>
                      </m:sup>
                    </m:sSubSup>
                  </m:oMath>
                </a14:m>
                <a:r>
                  <a:rPr lang="en-US" dirty="0"/>
                  <a:t> most sensitive to?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2A3306A-F88E-D349-AF14-CEEE81346D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1979" t="-10959" b="-150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9F75C57-225E-B842-B03E-118797D4F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AF5D0-8C16-7B42-9B55-6EC08D5DBBC5}" type="slidenum">
              <a:rPr lang="en-US" smtClean="0"/>
              <a:t>20</a:t>
            </a:fld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383CC50-592E-EB4A-ADA4-1F7F508A6BCD}"/>
              </a:ext>
            </a:extLst>
          </p:cNvPr>
          <p:cNvSpPr txBox="1"/>
          <p:nvPr/>
        </p:nvSpPr>
        <p:spPr>
          <a:xfrm>
            <a:off x="1641328" y="1026364"/>
            <a:ext cx="2795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ahoma Regular"/>
              </a:rPr>
              <a:t>Ortiz-</a:t>
            </a:r>
            <a:r>
              <a:rPr lang="en-US" dirty="0" err="1">
                <a:latin typeface="Tahoma Regular"/>
              </a:rPr>
              <a:t>Suslow</a:t>
            </a:r>
            <a:r>
              <a:rPr lang="en-US" dirty="0">
                <a:latin typeface="Tahoma Regular"/>
              </a:rPr>
              <a:t> et al. (2016)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D213391-AE6C-5C4D-B49B-BF2C6E591DEE}"/>
              </a:ext>
            </a:extLst>
          </p:cNvPr>
          <p:cNvSpPr txBox="1"/>
          <p:nvPr/>
        </p:nvSpPr>
        <p:spPr>
          <a:xfrm>
            <a:off x="7812033" y="1026364"/>
            <a:ext cx="2671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Tahoma Regular"/>
              </a:rPr>
              <a:t>Troitskaya</a:t>
            </a:r>
            <a:r>
              <a:rPr lang="en-US" dirty="0">
                <a:latin typeface="Tahoma Regular"/>
              </a:rPr>
              <a:t> et al. (2018a)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A49D304-790B-834E-9262-7FB5660E1E00}"/>
                  </a:ext>
                </a:extLst>
              </p:cNvPr>
              <p:cNvSpPr txBox="1"/>
              <p:nvPr/>
            </p:nvSpPr>
            <p:spPr>
              <a:xfrm>
                <a:off x="1394625" y="5067211"/>
                <a:ext cx="4033220" cy="6218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𝑐𝑜𝑟𝑟</m:t>
                      </m:r>
                      <m:d>
                        <m:dPr>
                          <m:ctrlPr>
                            <a:rPr lang="en-US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sub>
                          </m:sSub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b>
                            <m:sup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𝑠𝑝𝑟𝑎𝑦</m:t>
                              </m:r>
                            </m:sup>
                          </m:sSubSup>
                        </m:e>
                      </m:d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en-US" sz="3000" dirty="0">
                  <a:latin typeface="Tahoma Regular"/>
                </a:endParaRPr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A49D304-790B-834E-9262-7FB5660E1E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4625" y="5067211"/>
                <a:ext cx="4033220" cy="621837"/>
              </a:xfrm>
              <a:prstGeom prst="rect">
                <a:avLst/>
              </a:prstGeom>
              <a:blipFill>
                <a:blip r:embed="rId4"/>
                <a:stretch>
                  <a:fillRect b="-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4736CDF-0606-D540-B42F-02B8F8A2A832}"/>
                  </a:ext>
                </a:extLst>
              </p:cNvPr>
              <p:cNvSpPr txBox="1"/>
              <p:nvPr/>
            </p:nvSpPr>
            <p:spPr>
              <a:xfrm>
                <a:off x="1394625" y="5921629"/>
                <a:ext cx="3673634" cy="6218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𝑐𝑜𝑟𝑟</m:t>
                      </m:r>
                      <m:d>
                        <m:dPr>
                          <m:ctrlPr>
                            <a:rPr lang="en-US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b>
                            <m:sup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𝑠𝑝𝑟𝑎𝑦</m:t>
                              </m:r>
                            </m:sup>
                          </m:sSubSup>
                        </m:e>
                      </m:d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en-US" sz="3000" dirty="0">
                  <a:latin typeface="Tahoma Regular"/>
                </a:endParaRPr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4736CDF-0606-D540-B42F-02B8F8A2A8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4625" y="5921629"/>
                <a:ext cx="3673634" cy="621837"/>
              </a:xfrm>
              <a:prstGeom prst="rect">
                <a:avLst/>
              </a:prstGeom>
              <a:blipFill>
                <a:blip r:embed="rId5"/>
                <a:stretch>
                  <a:fillRect b="-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5" name="Group 34">
            <a:extLst>
              <a:ext uri="{FF2B5EF4-FFF2-40B4-BE49-F238E27FC236}">
                <a16:creationId xmlns:a16="http://schemas.microsoft.com/office/drawing/2014/main" id="{3B5BAB7E-DD02-4C40-B949-C98CDA44D32F}"/>
              </a:ext>
            </a:extLst>
          </p:cNvPr>
          <p:cNvGrpSpPr/>
          <p:nvPr/>
        </p:nvGrpSpPr>
        <p:grpSpPr>
          <a:xfrm>
            <a:off x="-3876" y="1386038"/>
            <a:ext cx="6135793" cy="3390833"/>
            <a:chOff x="63499" y="1386038"/>
            <a:chExt cx="6135793" cy="3390833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C757174D-C6E7-6542-AD23-4731E10E6EC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3499" y="1386038"/>
              <a:ext cx="6135793" cy="3390833"/>
            </a:xfrm>
            <a:prstGeom prst="rect">
              <a:avLst/>
            </a:prstGeom>
          </p:spPr>
        </p:pic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AEA7189E-6E52-0442-B037-04A7625214FF}"/>
                </a:ext>
              </a:extLst>
            </p:cNvPr>
            <p:cNvSpPr/>
            <p:nvPr/>
          </p:nvSpPr>
          <p:spPr>
            <a:xfrm>
              <a:off x="134754" y="2367815"/>
              <a:ext cx="904774" cy="26950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ahoma Regular"/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40CA38A9-DA36-A549-AB1C-C0D1A137ADF9}"/>
              </a:ext>
            </a:extLst>
          </p:cNvPr>
          <p:cNvGrpSpPr/>
          <p:nvPr/>
        </p:nvGrpSpPr>
        <p:grpSpPr>
          <a:xfrm>
            <a:off x="6104825" y="1386038"/>
            <a:ext cx="6100012" cy="3390833"/>
            <a:chOff x="6172200" y="1386038"/>
            <a:chExt cx="6100012" cy="3390833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DA5D3C4A-C901-824B-B511-56A1B6CC06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r="583"/>
            <a:stretch/>
          </p:blipFill>
          <p:spPr>
            <a:xfrm>
              <a:off x="6172200" y="1386038"/>
              <a:ext cx="6100012" cy="3390833"/>
            </a:xfrm>
            <a:prstGeom prst="rect">
              <a:avLst/>
            </a:prstGeom>
          </p:spPr>
        </p:pic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2DA0A686-769C-9C4E-AB2E-D7CFD00E6B39}"/>
                </a:ext>
              </a:extLst>
            </p:cNvPr>
            <p:cNvSpPr/>
            <p:nvPr/>
          </p:nvSpPr>
          <p:spPr>
            <a:xfrm>
              <a:off x="6372567" y="2841859"/>
              <a:ext cx="904774" cy="26950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ahoma Regular"/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AFE2D09-CC9D-584B-B127-D723B545FE8D}"/>
                  </a:ext>
                </a:extLst>
              </p:cNvPr>
              <p:cNvSpPr txBox="1"/>
              <p:nvPr/>
            </p:nvSpPr>
            <p:spPr>
              <a:xfrm>
                <a:off x="7563214" y="5921629"/>
                <a:ext cx="3806748" cy="6218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𝑐𝑜𝑟𝑟</m:t>
                      </m:r>
                      <m:d>
                        <m:dPr>
                          <m:ctrlPr>
                            <a:rPr lang="en-US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3000" b="0" i="0" smtClean="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3000" b="0" i="0" smtClean="0">
                                  <a:latin typeface="Cambria Math" panose="02040503050406030204" pitchFamily="18" charset="0"/>
                                </a:rPr>
                                <m:t>s</m:t>
                              </m:r>
                            </m:sub>
                          </m:sSub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b>
                            <m:sup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𝑠𝑝𝑟𝑎𝑦</m:t>
                              </m:r>
                            </m:sup>
                          </m:sSubSup>
                        </m:e>
                      </m:d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&lt;0</m:t>
                      </m:r>
                    </m:oMath>
                  </m:oMathPara>
                </a14:m>
                <a:endParaRPr lang="en-US" sz="3000" dirty="0">
                  <a:latin typeface="Tahoma Regular"/>
                </a:endParaRPr>
              </a:p>
            </p:txBody>
          </p:sp>
        </mc:Choice>
        <mc:Fallback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AFE2D09-CC9D-584B-B127-D723B545FE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3214" y="5921629"/>
                <a:ext cx="3806748" cy="621837"/>
              </a:xfrm>
              <a:prstGeom prst="rect">
                <a:avLst/>
              </a:prstGeom>
              <a:blipFill>
                <a:blip r:embed="rId8"/>
                <a:stretch>
                  <a:fillRect b="-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B163273-3686-E64D-B097-EE257CAE51E5}"/>
                  </a:ext>
                </a:extLst>
              </p:cNvPr>
              <p:cNvSpPr txBox="1"/>
              <p:nvPr/>
            </p:nvSpPr>
            <p:spPr>
              <a:xfrm>
                <a:off x="7563214" y="5067211"/>
                <a:ext cx="3913444" cy="6218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𝑐𝑜𝑟𝑟</m:t>
                      </m:r>
                      <m:d>
                        <m:dPr>
                          <m:ctrlPr>
                            <a:rPr lang="en-US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30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b>
                            <m:sup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𝑠𝑝𝑟𝑎𝑦</m:t>
                              </m:r>
                            </m:sup>
                          </m:sSubSup>
                        </m:e>
                      </m:d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en-US" sz="3000" dirty="0">
                  <a:latin typeface="Tahoma Regular"/>
                </a:endParaRPr>
              </a:p>
            </p:txBody>
          </p:sp>
        </mc:Choice>
        <mc:Fallback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B163273-3686-E64D-B097-EE257CAE51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3214" y="5067211"/>
                <a:ext cx="3913444" cy="621837"/>
              </a:xfrm>
              <a:prstGeom prst="rect">
                <a:avLst/>
              </a:prstGeom>
              <a:blipFill>
                <a:blip r:embed="rId9"/>
                <a:stretch>
                  <a:fillRect b="-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6929AE06-5CE9-6E41-9788-CB9FC8800EE1}"/>
                  </a:ext>
                </a:extLst>
              </p:cNvPr>
              <p:cNvSpPr/>
              <p:nvPr/>
            </p:nvSpPr>
            <p:spPr>
              <a:xfrm>
                <a:off x="239189" y="2778322"/>
                <a:ext cx="933332" cy="3965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𝐾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𝑠𝑝𝑟𝑎𝑦</m:t>
                          </m:r>
                        </m:sup>
                      </m:sSubSup>
                    </m:oMath>
                  </m:oMathPara>
                </a14:m>
                <a:endParaRPr lang="en-US" dirty="0">
                  <a:latin typeface="Tahoma Regular"/>
                </a:endParaRPr>
              </a:p>
            </p:txBody>
          </p:sp>
        </mc:Choice>
        <mc:Fallback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6929AE06-5CE9-6E41-9788-CB9FC8800E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189" y="2778322"/>
                <a:ext cx="933332" cy="39658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FB3A736F-7053-8047-8084-EEE86D0CD8E8}"/>
                  </a:ext>
                </a:extLst>
              </p:cNvPr>
              <p:cNvSpPr/>
              <p:nvPr/>
            </p:nvSpPr>
            <p:spPr>
              <a:xfrm>
                <a:off x="6338264" y="2778320"/>
                <a:ext cx="933332" cy="3965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𝐾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𝑠𝑝𝑟𝑎𝑦</m:t>
                          </m:r>
                        </m:sup>
                      </m:sSubSup>
                    </m:oMath>
                  </m:oMathPara>
                </a14:m>
                <a:endParaRPr lang="en-US" dirty="0">
                  <a:latin typeface="Tahoma Regular"/>
                </a:endParaRPr>
              </a:p>
            </p:txBody>
          </p:sp>
        </mc:Choice>
        <mc:Fallback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FB3A736F-7053-8047-8084-EEE86D0CD8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8264" y="2778320"/>
                <a:ext cx="933332" cy="39658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65410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A3E6ECC-FA79-EA4D-A9FA-0A6251F3072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What is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𝑠𝑝𝑟𝑎𝑦</m:t>
                        </m:r>
                      </m:sup>
                    </m:sSubSup>
                  </m:oMath>
                </a14:m>
                <a:r>
                  <a:rPr lang="en-US" dirty="0"/>
                  <a:t> most sensitive to?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A3E6ECC-FA79-EA4D-A9FA-0A6251F307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1979" t="-10959" b="-150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BA558A-6264-964A-AD00-17F88D1C8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AF5D0-8C16-7B42-9B55-6EC08D5DBBC5}" type="slidenum">
              <a:rPr lang="en-US" smtClean="0"/>
              <a:t>21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574E8CF-157B-6E41-981A-ED5FCFCE233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761" r="7587"/>
          <a:stretch/>
        </p:blipFill>
        <p:spPr>
          <a:xfrm>
            <a:off x="6064718" y="1195311"/>
            <a:ext cx="6127282" cy="41018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CAF6D41-32C1-6446-88AF-EDD266C10F4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166" r="8008"/>
          <a:stretch/>
        </p:blipFill>
        <p:spPr>
          <a:xfrm>
            <a:off x="0" y="1195311"/>
            <a:ext cx="6112042" cy="410188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F529407-3989-BA4B-B802-265F86E59600}"/>
                  </a:ext>
                </a:extLst>
              </p:cNvPr>
              <p:cNvSpPr txBox="1"/>
              <p:nvPr/>
            </p:nvSpPr>
            <p:spPr>
              <a:xfrm>
                <a:off x="0" y="5277783"/>
                <a:ext cx="1758302" cy="5829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latin typeface="Tahoma Regular"/>
                  </a:rPr>
                  <a:t>Note: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&lt;0</m:t>
                    </m:r>
                  </m:oMath>
                </a14:m>
                <a:endParaRPr lang="en-US" sz="2000" dirty="0">
                  <a:latin typeface="Tahoma Regular"/>
                </a:endParaRP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F529407-3989-BA4B-B802-265F86E596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277783"/>
                <a:ext cx="1758302" cy="582980"/>
              </a:xfrm>
              <a:prstGeom prst="rect">
                <a:avLst/>
              </a:prstGeom>
              <a:blipFill>
                <a:blip r:embed="rId6"/>
                <a:stretch>
                  <a:fillRect l="-28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BB4B8868-1B82-9F48-BE4C-B913EB097D19}"/>
              </a:ext>
            </a:extLst>
          </p:cNvPr>
          <p:cNvSpPr txBox="1"/>
          <p:nvPr/>
        </p:nvSpPr>
        <p:spPr>
          <a:xfrm>
            <a:off x="611125" y="5859701"/>
            <a:ext cx="10026656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>
                <a:latin typeface="Tahoma Regular"/>
              </a:rPr>
              <a:t>The largest sensitivity in the ensemble is for U</a:t>
            </a:r>
            <a:r>
              <a:rPr lang="en-US" sz="2500" baseline="-25000" dirty="0">
                <a:latin typeface="Tahoma Regular"/>
              </a:rPr>
              <a:t>10</a:t>
            </a:r>
            <a:r>
              <a:rPr lang="en-US" sz="2500" dirty="0">
                <a:latin typeface="Tahoma Regular"/>
              </a:rPr>
              <a:t> </a:t>
            </a:r>
          </a:p>
          <a:p>
            <a:r>
              <a:rPr lang="en-US" sz="2500" dirty="0">
                <a:latin typeface="Tahoma Regular"/>
              </a:rPr>
              <a:t>A 1% change in U</a:t>
            </a:r>
            <a:r>
              <a:rPr lang="en-US" sz="2500" baseline="-25000" dirty="0">
                <a:latin typeface="Tahoma Regular"/>
              </a:rPr>
              <a:t>10</a:t>
            </a:r>
            <a:r>
              <a:rPr lang="en-US" sz="2500" dirty="0">
                <a:latin typeface="Tahoma Regular"/>
              </a:rPr>
              <a:t> could effect a change in H</a:t>
            </a:r>
            <a:r>
              <a:rPr lang="en-US" sz="2500" baseline="-25000" dirty="0">
                <a:latin typeface="Tahoma Regular"/>
              </a:rPr>
              <a:t>K</a:t>
            </a:r>
            <a:r>
              <a:rPr lang="en-US" sz="2500" dirty="0">
                <a:latin typeface="Tahoma Regular"/>
              </a:rPr>
              <a:t> on the order of 10% </a:t>
            </a:r>
          </a:p>
        </p:txBody>
      </p:sp>
    </p:spTree>
    <p:extLst>
      <p:ext uri="{BB962C8B-B14F-4D97-AF65-F5344CB8AC3E}">
        <p14:creationId xmlns:p14="http://schemas.microsoft.com/office/powerpoint/2010/main" val="16652177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1F02A-9EBB-9F4C-9678-50D5CA82F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 spray as a momentum sink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A1B4C0C-8EC8-1346-8A71-C4A043744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AF5D0-8C16-7B42-9B55-6EC08D5DBBC5}" type="slidenum">
              <a:rPr lang="en-US" smtClean="0"/>
              <a:t>22</a:t>
            </a:fld>
            <a:endParaRPr lang="en-US"/>
          </a:p>
        </p:txBody>
      </p:sp>
      <p:pic>
        <p:nvPicPr>
          <p:cNvPr id="4" name="Content Placeholder 5">
            <a:extLst>
              <a:ext uri="{FF2B5EF4-FFF2-40B4-BE49-F238E27FC236}">
                <a16:creationId xmlns:a16="http://schemas.microsoft.com/office/drawing/2014/main" id="{03FA9144-A443-594E-85A2-D059FC2B779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-114967" y="3144979"/>
            <a:ext cx="5339046" cy="326971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5648E6B-CEA5-E043-AB67-1E0FBC863387}"/>
              </a:ext>
            </a:extLst>
          </p:cNvPr>
          <p:cNvSpPr txBox="1"/>
          <p:nvPr/>
        </p:nvSpPr>
        <p:spPr>
          <a:xfrm>
            <a:off x="0" y="5934484"/>
            <a:ext cx="2032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ahoma Regular"/>
              </a:rPr>
              <a:t>Emanuel (2003)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3C30224-06A7-8B4C-B5E8-04DC045E0A77}"/>
              </a:ext>
            </a:extLst>
          </p:cNvPr>
          <p:cNvGrpSpPr/>
          <p:nvPr/>
        </p:nvGrpSpPr>
        <p:grpSpPr>
          <a:xfrm>
            <a:off x="0" y="1790415"/>
            <a:ext cx="4725974" cy="1354564"/>
            <a:chOff x="0" y="1790415"/>
            <a:chExt cx="4725974" cy="1354564"/>
          </a:xfrm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C33D54F8-FECF-1142-B3E1-0D159BAF884F}"/>
                </a:ext>
              </a:extLst>
            </p:cNvPr>
            <p:cNvSpPr/>
            <p:nvPr/>
          </p:nvSpPr>
          <p:spPr>
            <a:xfrm>
              <a:off x="180111" y="2559972"/>
              <a:ext cx="4375969" cy="585007"/>
            </a:xfrm>
            <a:custGeom>
              <a:avLst/>
              <a:gdLst>
                <a:gd name="connsiteX0" fmla="*/ 2175164 w 2757055"/>
                <a:gd name="connsiteY0" fmla="*/ 0 h 585007"/>
                <a:gd name="connsiteX1" fmla="*/ 2757055 w 2757055"/>
                <a:gd name="connsiteY1" fmla="*/ 581891 h 585007"/>
                <a:gd name="connsiteX2" fmla="*/ 2753939 w 2757055"/>
                <a:gd name="connsiteY2" fmla="*/ 585007 h 585007"/>
                <a:gd name="connsiteX3" fmla="*/ 0 w 2757055"/>
                <a:gd name="connsiteY3" fmla="*/ 585007 h 585007"/>
                <a:gd name="connsiteX4" fmla="*/ 0 w 2757055"/>
                <a:gd name="connsiteY4" fmla="*/ 290946 h 585007"/>
                <a:gd name="connsiteX5" fmla="*/ 2175164 w 2757055"/>
                <a:gd name="connsiteY5" fmla="*/ 290946 h 585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57055" h="585007">
                  <a:moveTo>
                    <a:pt x="2175164" y="0"/>
                  </a:moveTo>
                  <a:lnTo>
                    <a:pt x="2757055" y="581891"/>
                  </a:lnTo>
                  <a:lnTo>
                    <a:pt x="2753939" y="585007"/>
                  </a:lnTo>
                  <a:lnTo>
                    <a:pt x="0" y="585007"/>
                  </a:lnTo>
                  <a:lnTo>
                    <a:pt x="0" y="290946"/>
                  </a:lnTo>
                  <a:lnTo>
                    <a:pt x="2175164" y="290946"/>
                  </a:lnTo>
                  <a:close/>
                </a:path>
              </a:pathLst>
            </a:cu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ahoma Regular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B5FB0F0-D149-1A4D-B7B2-9B8C3F1E0272}"/>
                </a:ext>
              </a:extLst>
            </p:cNvPr>
            <p:cNvSpPr txBox="1"/>
            <p:nvPr/>
          </p:nvSpPr>
          <p:spPr>
            <a:xfrm>
              <a:off x="0" y="1790415"/>
              <a:ext cx="4725974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500" dirty="0">
                  <a:latin typeface="Tahoma Regular"/>
                </a:rPr>
                <a:t>applied shear accelerates drops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B9757B89-E36D-404D-99F9-5CF6D1753AA4}"/>
              </a:ext>
            </a:extLst>
          </p:cNvPr>
          <p:cNvGrpSpPr/>
          <p:nvPr/>
        </p:nvGrpSpPr>
        <p:grpSpPr>
          <a:xfrm>
            <a:off x="5092002" y="909269"/>
            <a:ext cx="7078761" cy="5408588"/>
            <a:chOff x="5092002" y="909269"/>
            <a:chExt cx="7078761" cy="5408588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14658A7E-F5B5-D742-A1A5-4866E51B32D2}"/>
                </a:ext>
              </a:extLst>
            </p:cNvPr>
            <p:cNvGrpSpPr/>
            <p:nvPr/>
          </p:nvGrpSpPr>
          <p:grpSpPr>
            <a:xfrm>
              <a:off x="5092002" y="909269"/>
              <a:ext cx="7078761" cy="5408588"/>
              <a:chOff x="5092002" y="909269"/>
              <a:chExt cx="7078761" cy="5408588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DFDBF117-38EA-014B-AA7C-417A0C624C75}"/>
                  </a:ext>
                </a:extLst>
              </p:cNvPr>
              <p:cNvGrpSpPr/>
              <p:nvPr/>
            </p:nvGrpSpPr>
            <p:grpSpPr>
              <a:xfrm>
                <a:off x="5092002" y="909269"/>
                <a:ext cx="7078761" cy="5408588"/>
                <a:chOff x="5092002" y="909269"/>
                <a:chExt cx="7078761" cy="5408588"/>
              </a:xfrm>
            </p:grpSpPr>
            <p:pic>
              <p:nvPicPr>
                <p:cNvPr id="13" name="Picture 12">
                  <a:extLst>
                    <a:ext uri="{FF2B5EF4-FFF2-40B4-BE49-F238E27FC236}">
                      <a16:creationId xmlns:a16="http://schemas.microsoft.com/office/drawing/2014/main" id="{6EFFE246-CFC5-1D42-ADBD-93AA91F77EE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133567" y="909269"/>
                  <a:ext cx="7037196" cy="5408588"/>
                </a:xfrm>
                <a:prstGeom prst="rect">
                  <a:avLst/>
                </a:prstGeom>
              </p:spPr>
            </p:pic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1E1B13D6-7B29-B84B-9803-DE3ED3FCE6FB}"/>
                    </a:ext>
                  </a:extLst>
                </p:cNvPr>
                <p:cNvSpPr txBox="1"/>
                <p:nvPr/>
              </p:nvSpPr>
              <p:spPr>
                <a:xfrm>
                  <a:off x="5092002" y="5948525"/>
                  <a:ext cx="203222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solidFill>
                        <a:schemeClr val="bg1">
                          <a:lumMod val="50000"/>
                        </a:schemeClr>
                      </a:solidFill>
                      <a:latin typeface="Tahoma Regular"/>
                    </a:rPr>
                    <a:t>Andreas (2004)</a:t>
                  </a:r>
                </a:p>
              </p:txBody>
            </p:sp>
          </p:grp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605E7C1-EFF3-BB49-B9F0-DCA6BC36468B}"/>
                  </a:ext>
                </a:extLst>
              </p:cNvPr>
              <p:cNvSpPr txBox="1"/>
              <p:nvPr/>
            </p:nvSpPr>
            <p:spPr>
              <a:xfrm>
                <a:off x="6612673" y="3728457"/>
                <a:ext cx="190539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accent3"/>
                    </a:solidFill>
                    <a:latin typeface="Tahoma Regular"/>
                  </a:rPr>
                  <a:t>time until drop is</a:t>
                </a:r>
              </a:p>
              <a:p>
                <a:r>
                  <a:rPr lang="en-US" dirty="0">
                    <a:solidFill>
                      <a:schemeClr val="accent3"/>
                    </a:solidFill>
                    <a:latin typeface="Tahoma Regular"/>
                  </a:rPr>
                  <a:t>within e</a:t>
                </a:r>
                <a:r>
                  <a:rPr lang="en-US" baseline="30000" dirty="0">
                    <a:solidFill>
                      <a:schemeClr val="accent3"/>
                    </a:solidFill>
                    <a:latin typeface="Tahoma Regular"/>
                  </a:rPr>
                  <a:t>-1</a:t>
                </a:r>
                <a:r>
                  <a:rPr lang="en-US" dirty="0">
                    <a:solidFill>
                      <a:schemeClr val="accent3"/>
                    </a:solidFill>
                    <a:latin typeface="Tahoma Regular"/>
                  </a:rPr>
                  <a:t> of U</a:t>
                </a:r>
                <a:r>
                  <a:rPr lang="en-US" baseline="-25000" dirty="0">
                    <a:solidFill>
                      <a:schemeClr val="accent3"/>
                    </a:solidFill>
                    <a:latin typeface="Tahoma Regular"/>
                  </a:rPr>
                  <a:t>10</a:t>
                </a:r>
                <a:endParaRPr lang="en-US" dirty="0">
                  <a:solidFill>
                    <a:schemeClr val="accent3"/>
                  </a:solidFill>
                  <a:latin typeface="Tahoma Regular"/>
                </a:endParaRP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4332BE8-29D6-8440-ABA1-375685DFD4A7}"/>
                  </a:ext>
                </a:extLst>
              </p:cNvPr>
              <p:cNvSpPr txBox="1"/>
              <p:nvPr/>
            </p:nvSpPr>
            <p:spPr>
              <a:xfrm>
                <a:off x="6612673" y="2326684"/>
                <a:ext cx="118494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accent3"/>
                    </a:solidFill>
                    <a:latin typeface="Tahoma Regular"/>
                  </a:rPr>
                  <a:t>residence</a:t>
                </a:r>
              </a:p>
              <a:p>
                <a:r>
                  <a:rPr lang="en-US" dirty="0">
                    <a:solidFill>
                      <a:schemeClr val="accent3"/>
                    </a:solidFill>
                    <a:latin typeface="Tahoma Regular"/>
                  </a:rPr>
                  <a:t> time</a:t>
                </a:r>
              </a:p>
            </p:txBody>
          </p:sp>
        </p:grpSp>
        <p:pic>
          <p:nvPicPr>
            <p:cNvPr id="2050" name="Picture 2" descr="Image result for rian drop clip art">
              <a:extLst>
                <a:ext uri="{FF2B5EF4-FFF2-40B4-BE49-F238E27FC236}">
                  <a16:creationId xmlns:a16="http://schemas.microsoft.com/office/drawing/2014/main" id="{54525E30-704B-5F48-8BE6-15A487903D1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72079" y="5692926"/>
              <a:ext cx="426224" cy="426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782997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9CC8C98-F0D9-AB42-A369-23A3E9228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AF5D0-8C16-7B42-9B55-6EC08D5DBBC5}" type="slidenum">
              <a:rPr lang="en-US" smtClean="0"/>
              <a:t>23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4714E96-A145-1442-80CF-8D247575638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1"/>
                <a:ext cx="12192000" cy="645508"/>
              </a:xfrm>
            </p:spPr>
            <p:txBody>
              <a:bodyPr anchor="t">
                <a:normAutofit fontScale="90000"/>
              </a:bodyPr>
              <a:lstStyle/>
              <a:p>
                <a:r>
                  <a:rPr lang="en-US" sz="3500" dirty="0"/>
                  <a:t>The spray stress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5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500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p>
                        <m:r>
                          <a:rPr lang="en-US" sz="3500" b="0" i="1" smtClean="0">
                            <a:latin typeface="Cambria Math" panose="02040503050406030204" pitchFamily="18" charset="0"/>
                          </a:rPr>
                          <m:t>𝑠𝑝𝑟𝑎𝑦</m:t>
                        </m:r>
                      </m:sup>
                    </m:sSup>
                  </m:oMath>
                </a14:m>
                <a:r>
                  <a:rPr lang="en-US" sz="3500" dirty="0"/>
                  <a:t> is also a function of only a few variables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4714E96-A145-1442-80CF-8D247575638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1"/>
                <a:ext cx="12192000" cy="645508"/>
              </a:xfrm>
              <a:blipFill>
                <a:blip r:embed="rId3"/>
                <a:stretch>
                  <a:fillRect l="-1250" t="-19608" b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FE14EFC5-C893-5042-B6CB-086395BD3C28}"/>
                  </a:ext>
                </a:extLst>
              </p:cNvPr>
              <p:cNvSpPr/>
              <p:nvPr/>
            </p:nvSpPr>
            <p:spPr>
              <a:xfrm>
                <a:off x="1245746" y="5198345"/>
                <a:ext cx="8077083" cy="1092735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p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𝑠𝑝𝑟𝑎𝑦</m:t>
                          </m:r>
                        </m:sup>
                      </m:sSup>
                      <m:r>
                        <a:rPr lang="en-US" sz="3000" b="0" i="0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p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𝑠𝑝𝑟𝑎𝑦</m:t>
                          </m:r>
                        </m:sup>
                      </m:sSup>
                      <m:d>
                        <m:dPr>
                          <m:ctrlPr>
                            <a:rPr lang="en-US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sub>
                          </m:sSub>
                          <m:r>
                            <a:rPr lang="en-US" sz="30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3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000" i="1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sz="30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  <m:r>
                            <a:rPr lang="en-US" sz="30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3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000" i="1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3000" i="1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sub>
                          </m:sSub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3000" i="1">
                              <a:latin typeface="Cambria Math" panose="02040503050406030204" pitchFamily="18" charset="0"/>
                            </a:rPr>
                            <m:t>),</m:t>
                          </m:r>
                          <m:f>
                            <m:fPr>
                              <m:ctrlP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  <m:t>𝑑𝐹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sz="3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3000" b="0" i="0" smtClean="0">
                                      <a:latin typeface="Cambria Math" panose="02040503050406030204" pitchFamily="18" charset="0"/>
                                    </a:rPr>
                                    <m:t>dr</m:t>
                                  </m:r>
                                </m:e>
                                <m:sub>
                                  <m:r>
                                    <a:rPr lang="en-US" sz="30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den>
                          </m:f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sub>
                          </m:sSub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) </m:t>
                          </m:r>
                        </m:e>
                      </m:d>
                    </m:oMath>
                  </m:oMathPara>
                </a14:m>
                <a:endParaRPr lang="en-US" sz="3000" dirty="0">
                  <a:latin typeface="Tahoma Regular"/>
                </a:endParaRPr>
              </a:p>
            </p:txBody>
          </p:sp>
        </mc:Choice>
        <mc:Fallback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FE14EFC5-C893-5042-B6CB-086395BD3C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5746" y="5198345"/>
                <a:ext cx="8077083" cy="1092735"/>
              </a:xfrm>
              <a:prstGeom prst="rect">
                <a:avLst/>
              </a:prstGeom>
              <a:blipFill>
                <a:blip r:embed="rId4"/>
                <a:stretch>
                  <a:fillRect b="-34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Group 21">
            <a:extLst>
              <a:ext uri="{FF2B5EF4-FFF2-40B4-BE49-F238E27FC236}">
                <a16:creationId xmlns:a16="http://schemas.microsoft.com/office/drawing/2014/main" id="{F0AF6166-8F0E-A448-BA30-690D2011B6C5}"/>
              </a:ext>
            </a:extLst>
          </p:cNvPr>
          <p:cNvGrpSpPr/>
          <p:nvPr/>
        </p:nvGrpSpPr>
        <p:grpSpPr>
          <a:xfrm>
            <a:off x="1227" y="645511"/>
            <a:ext cx="4824582" cy="4516519"/>
            <a:chOff x="0" y="924911"/>
            <a:chExt cx="4281055" cy="4516519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8BD2EC9-8A2B-BC40-9C3B-88B328701F3A}"/>
                </a:ext>
              </a:extLst>
            </p:cNvPr>
            <p:cNvSpPr/>
            <p:nvPr/>
          </p:nvSpPr>
          <p:spPr>
            <a:xfrm>
              <a:off x="0" y="924911"/>
              <a:ext cx="4251307" cy="451651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ahoma Regular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9474BF4-2AA4-F247-95DD-D1F5D38D54CA}"/>
                </a:ext>
              </a:extLst>
            </p:cNvPr>
            <p:cNvSpPr txBox="1"/>
            <p:nvPr/>
          </p:nvSpPr>
          <p:spPr>
            <a:xfrm>
              <a:off x="0" y="997628"/>
              <a:ext cx="4281055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dirty="0">
                  <a:latin typeface="Tahoma Regular"/>
                </a:rPr>
                <a:t>Momentum Flux From </a:t>
              </a:r>
            </a:p>
            <a:p>
              <a:r>
                <a:rPr lang="en-US" sz="2500" dirty="0">
                  <a:latin typeface="Tahoma Regular"/>
                </a:rPr>
                <a:t>A Single Drop 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2D617000-019C-CF44-BB52-A56D590ABA2C}"/>
                    </a:ext>
                  </a:extLst>
                </p:cNvPr>
                <p:cNvSpPr/>
                <p:nvPr/>
              </p:nvSpPr>
              <p:spPr>
                <a:xfrm>
                  <a:off x="282210" y="1950393"/>
                  <a:ext cx="3785608" cy="81368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5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5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5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  <m:r>
                          <a:rPr lang="en-US" sz="2500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5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5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sz="25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  <m:d>
                          <m:dPr>
                            <m:ctrlPr>
                              <a:rPr lang="en-US" sz="25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5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500" b="0" i="1" smtClean="0"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</m:e>
                              <m:sub>
                                <m:r>
                                  <a:rPr lang="en-US" sz="2500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sub>
                            </m:sSub>
                            <m:r>
                              <a:rPr lang="en-US" sz="25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5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500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sz="25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sz="25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5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500" b="0" i="1" smtClean="0"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  <m:sub>
                                <m:r>
                                  <a:rPr lang="en-US" sz="2500" b="0" i="1" smtClean="0"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sz="25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500" b="0" i="1" smtClean="0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sz="25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sub>
                        </m:sSub>
                        <m:f>
                          <m:fPr>
                            <m:ctrlPr>
                              <a:rPr lang="en-US" sz="25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5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num>
                          <m:den>
                            <m:r>
                              <a:rPr lang="en-US" sz="25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den>
                        </m:f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sSubSup>
                          <m:sSubSupPr>
                            <m:ctrlPr>
                              <a:rPr lang="en-US" sz="25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5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5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sz="25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bSup>
                      </m:oMath>
                    </m:oMathPara>
                  </a14:m>
                  <a:endParaRPr lang="en-US" sz="2500" dirty="0">
                    <a:latin typeface="Tahoma Regular"/>
                  </a:endParaRPr>
                </a:p>
              </p:txBody>
            </p:sp>
          </mc:Choice>
          <mc:Fallback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2D617000-019C-CF44-BB52-A56D590ABA2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2210" y="1950393"/>
                  <a:ext cx="3785608" cy="813684"/>
                </a:xfrm>
                <a:prstGeom prst="rect">
                  <a:avLst/>
                </a:prstGeom>
                <a:blipFill>
                  <a:blip r:embed="rId5"/>
                  <a:stretch>
                    <a:fillRect b="-468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C71F9E5-E563-C544-B0AA-C18E37063B26}"/>
              </a:ext>
            </a:extLst>
          </p:cNvPr>
          <p:cNvGrpSpPr/>
          <p:nvPr/>
        </p:nvGrpSpPr>
        <p:grpSpPr>
          <a:xfrm>
            <a:off x="8897885" y="645509"/>
            <a:ext cx="3268743" cy="4516519"/>
            <a:chOff x="8876695" y="924909"/>
            <a:chExt cx="3268743" cy="4516519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0146900-060D-584E-874B-010FE87FF853}"/>
                </a:ext>
              </a:extLst>
            </p:cNvPr>
            <p:cNvSpPr/>
            <p:nvPr/>
          </p:nvSpPr>
          <p:spPr>
            <a:xfrm>
              <a:off x="8876695" y="924909"/>
              <a:ext cx="3268743" cy="45165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ahoma Regular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F45D1517-7976-2541-A25D-DE2504A63A09}"/>
                    </a:ext>
                  </a:extLst>
                </p:cNvPr>
                <p:cNvSpPr txBox="1"/>
                <p:nvPr/>
              </p:nvSpPr>
              <p:spPr>
                <a:xfrm>
                  <a:off x="9601589" y="2705818"/>
                  <a:ext cx="1739514" cy="88806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5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500" b="0" i="1" smtClean="0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sz="2500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5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500" b="0" i="1" smtClean="0"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en-US" sz="25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sz="25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500" b="0" i="1" smtClean="0">
                                <a:latin typeface="Cambria Math" panose="02040503050406030204" pitchFamily="18" charset="0"/>
                              </a:rPr>
                              <m:t>𝑑𝐹</m:t>
                            </m:r>
                          </m:num>
                          <m:den>
                            <m:r>
                              <a:rPr lang="en-US" sz="25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sSub>
                              <m:sSubPr>
                                <m:ctrlPr>
                                  <a:rPr lang="en-US" sz="25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500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sz="25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lang="en-US" sz="2500" dirty="0">
                    <a:latin typeface="Tahoma Regular"/>
                  </a:endParaRPr>
                </a:p>
              </p:txBody>
            </p:sp>
          </mc:Choice>
          <mc:Fallback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F45D1517-7976-2541-A25D-DE2504A63A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01589" y="2705818"/>
                  <a:ext cx="1739514" cy="888064"/>
                </a:xfrm>
                <a:prstGeom prst="rect">
                  <a:avLst/>
                </a:prstGeom>
                <a:blipFill>
                  <a:blip r:embed="rId6"/>
                  <a:stretch>
                    <a:fillRect b="-14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8F8F748-1D51-7B4E-B0D9-1CACF32224D4}"/>
                </a:ext>
              </a:extLst>
            </p:cNvPr>
            <p:cNvSpPr txBox="1"/>
            <p:nvPr/>
          </p:nvSpPr>
          <p:spPr>
            <a:xfrm>
              <a:off x="8973588" y="997628"/>
              <a:ext cx="2962269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dirty="0">
                  <a:latin typeface="Tahoma Regular"/>
                </a:rPr>
                <a:t>Cumulative Stress</a:t>
              </a:r>
            </a:p>
            <a:p>
              <a:r>
                <a:rPr lang="en-US" sz="2500" dirty="0">
                  <a:latin typeface="Tahoma Regular"/>
                </a:rPr>
                <a:t>from All Drops 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325CED3-7226-BC4E-B1AA-29472DA7E6A4}"/>
              </a:ext>
            </a:extLst>
          </p:cNvPr>
          <p:cNvGrpSpPr/>
          <p:nvPr/>
        </p:nvGrpSpPr>
        <p:grpSpPr>
          <a:xfrm>
            <a:off x="-9668" y="5227298"/>
            <a:ext cx="9605168" cy="1658234"/>
            <a:chOff x="-9668" y="5227298"/>
            <a:chExt cx="9605168" cy="1658234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DBF4FE2-ADC0-4146-8942-972AB0D151C3}"/>
                </a:ext>
              </a:extLst>
            </p:cNvPr>
            <p:cNvSpPr txBox="1"/>
            <p:nvPr/>
          </p:nvSpPr>
          <p:spPr>
            <a:xfrm>
              <a:off x="-9668" y="6177646"/>
              <a:ext cx="568857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7030A0"/>
                  </a:solidFill>
                  <a:latin typeface="Tahoma Regular"/>
                </a:rPr>
                <a:t>*</a:t>
              </a:r>
              <a:r>
                <a:rPr lang="en-US" sz="2000" dirty="0">
                  <a:latin typeface="Tahoma Regular"/>
                </a:rPr>
                <a:t>We also chose the formula for sea water density, the air density, etc.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887AA86-4579-9A4B-899F-55AB4097BE4C}"/>
                </a:ext>
              </a:extLst>
            </p:cNvPr>
            <p:cNvSpPr txBox="1"/>
            <p:nvPr/>
          </p:nvSpPr>
          <p:spPr>
            <a:xfrm>
              <a:off x="9130308" y="5227298"/>
              <a:ext cx="46519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solidFill>
                    <a:srgbClr val="7030A0"/>
                  </a:solidFill>
                  <a:latin typeface="Tahoma Regular"/>
                </a:rPr>
                <a:t>*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1CD6F6DA-63B9-6A4E-BFEA-E5E9014A4E00}"/>
              </a:ext>
            </a:extLst>
          </p:cNvPr>
          <p:cNvGrpSpPr/>
          <p:nvPr/>
        </p:nvGrpSpPr>
        <p:grpSpPr>
          <a:xfrm>
            <a:off x="-9668" y="2559303"/>
            <a:ext cx="4754763" cy="2454572"/>
            <a:chOff x="-38543" y="2338565"/>
            <a:chExt cx="4754763" cy="2454572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30814A7-06B6-8643-B05E-1D9018B872B3}"/>
                </a:ext>
              </a:extLst>
            </p:cNvPr>
            <p:cNvSpPr/>
            <p:nvPr/>
          </p:nvSpPr>
          <p:spPr>
            <a:xfrm>
              <a:off x="77002" y="2338565"/>
              <a:ext cx="4537940" cy="2449556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ahoma Regular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0A509B53-A9CA-0342-87CC-779503EE2C5D}"/>
                    </a:ext>
                  </a:extLst>
                </p:cNvPr>
                <p:cNvSpPr txBox="1"/>
                <p:nvPr/>
              </p:nvSpPr>
              <p:spPr>
                <a:xfrm>
                  <a:off x="-38543" y="2374734"/>
                  <a:ext cx="4754763" cy="95910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25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5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sSub>
                              <m:sSubPr>
                                <m:ctrlPr>
                                  <a:rPr lang="en-US" sz="25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500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sz="2500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2500" b="0" i="1" smtClean="0"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den>
                        </m:f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25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5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num>
                          <m:den>
                            <m:r>
                              <a:rPr lang="en-US" sz="2500" i="1">
                                <a:latin typeface="Cambria Math" panose="02040503050406030204" pitchFamily="18" charset="0"/>
                              </a:rPr>
                              <m:t>8</m:t>
                            </m:r>
                          </m:den>
                        </m:f>
                        <m:sSubSup>
                          <m:sSubSupPr>
                            <m:ctrlPr>
                              <a:rPr lang="en-US" sz="25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5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5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  <m:sup>
                            <m:r>
                              <a:rPr lang="en-US" sz="2500" b="0" i="1" smtClean="0">
                                <a:latin typeface="Cambria Math" panose="02040503050406030204" pitchFamily="18" charset="0"/>
                              </a:rPr>
                              <m:t>𝑑𝑟𝑜𝑝</m:t>
                            </m:r>
                          </m:sup>
                        </m:sSubSup>
                        <m:d>
                          <m:dPr>
                            <m:ctrlPr>
                              <a:rPr lang="en-US" sz="25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500" i="1">
                                <a:latin typeface="Cambria Math" panose="02040503050406030204" pitchFamily="18" charset="0"/>
                              </a:rPr>
                              <m:t>𝑅𝑒</m:t>
                            </m:r>
                          </m:e>
                        </m:d>
                        <m:f>
                          <m:fPr>
                            <m:ctrlPr>
                              <a:rPr lang="en-US" sz="25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5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500" i="1"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</m:e>
                              <m:sub>
                                <m:r>
                                  <a:rPr lang="en-US" sz="25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25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500" i="1"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</m:e>
                              <m:sub>
                                <m:r>
                                  <a:rPr lang="en-US" sz="2500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sub>
                            </m:sSub>
                          </m:den>
                        </m:f>
                        <m:f>
                          <m:fPr>
                            <m:ctrlPr>
                              <a:rPr lang="en-US" sz="25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25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𝑈</m:t>
                                    </m:r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sz="25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500" b="0" i="1" smtClean="0">
                                            <a:latin typeface="Cambria Math" panose="02040503050406030204" pitchFamily="18" charset="0"/>
                                          </a:rPr>
                                          <m:t>𝑢</m:t>
                                        </m:r>
                                      </m:e>
                                      <m:sub>
                                        <m:r>
                                          <a:rPr lang="en-US" sz="2500" b="0" i="1" smtClean="0"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sz="25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sSubSup>
                              <m:sSubSupPr>
                                <m:ctrlPr>
                                  <a:rPr lang="en-US" sz="25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500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sz="25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  <m:sup>
                                <m:r>
                                  <a:rPr lang="en-US" sz="25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den>
                        </m:f>
                      </m:oMath>
                    </m:oMathPara>
                  </a14:m>
                  <a:endParaRPr lang="en-US" sz="2500" dirty="0">
                    <a:latin typeface="Tahoma Regular"/>
                  </a:endParaRPr>
                </a:p>
              </p:txBody>
            </p:sp>
          </mc:Choice>
          <mc:Fallback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0A509B53-A9CA-0342-87CC-779503EE2C5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38543" y="2374734"/>
                  <a:ext cx="4754763" cy="959109"/>
                </a:xfrm>
                <a:prstGeom prst="rect">
                  <a:avLst/>
                </a:prstGeom>
                <a:blipFill>
                  <a:blip r:embed="rId7"/>
                  <a:stretch>
                    <a:fillRect b="-263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33F84BE-00C5-2A4D-9D27-B2D6B200630F}"/>
                </a:ext>
              </a:extLst>
            </p:cNvPr>
            <p:cNvSpPr txBox="1"/>
            <p:nvPr/>
          </p:nvSpPr>
          <p:spPr>
            <a:xfrm>
              <a:off x="89796" y="4423805"/>
              <a:ext cx="303159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ahoma Regular"/>
                </a:rPr>
                <a:t>Andreas (2004), Clift (1978)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343430D9-1C31-8049-B78E-87C0CB63B40E}"/>
                    </a:ext>
                  </a:extLst>
                </p:cNvPr>
                <p:cNvSpPr txBox="1"/>
                <p:nvPr/>
              </p:nvSpPr>
              <p:spPr>
                <a:xfrm>
                  <a:off x="169423" y="3361446"/>
                  <a:ext cx="2998963" cy="90390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500" i="1" smtClean="0">
                            <a:latin typeface="Cambria Math" panose="02040503050406030204" pitchFamily="18" charset="0"/>
                          </a:rPr>
                          <m:t>𝑅𝑒</m:t>
                        </m:r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25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ctrlPr>
                                  <a:rPr lang="en-US" sz="25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500" b="0" i="1" smtClean="0"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  <m:r>
                                  <a:rPr lang="en-US" sz="25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sz="2500" b="0" i="1" smtClean="0">
                                <a:latin typeface="Cambria Math" panose="02040503050406030204" pitchFamily="18" charset="0"/>
                              </a:rPr>
                              <m:t>(2</m:t>
                            </m:r>
                            <m:sSub>
                              <m:sSubPr>
                                <m:ctrlPr>
                                  <a:rPr lang="en-US" sz="25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500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sz="25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sz="25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sz="25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500" b="0" i="1" smtClean="0">
                                    <a:latin typeface="Cambria Math" panose="02040503050406030204" pitchFamily="18" charset="0"/>
                                  </a:rPr>
                                  <m:t>𝜈</m:t>
                                </m:r>
                              </m:e>
                              <m:sub>
                                <m:r>
                                  <a:rPr lang="en-US" sz="25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lang="en-US" sz="2500" dirty="0">
                    <a:latin typeface="Tahoma Regular"/>
                  </a:endParaRPr>
                </a:p>
              </p:txBody>
            </p:sp>
          </mc:Choice>
          <mc:Fallback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343430D9-1C31-8049-B78E-87C0CB63B40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9423" y="3361446"/>
                  <a:ext cx="2998963" cy="90390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051408B-1D2A-FF44-83AC-F5AACA7D25F2}"/>
              </a:ext>
            </a:extLst>
          </p:cNvPr>
          <p:cNvGrpSpPr/>
          <p:nvPr/>
        </p:nvGrpSpPr>
        <p:grpSpPr>
          <a:xfrm>
            <a:off x="4830495" y="645509"/>
            <a:ext cx="4024204" cy="4516519"/>
            <a:chOff x="4830495" y="645509"/>
            <a:chExt cx="4024204" cy="4516519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26A3EC2D-BB74-2E40-945D-4D0980ACC4D3}"/>
                </a:ext>
              </a:extLst>
            </p:cNvPr>
            <p:cNvGrpSpPr/>
            <p:nvPr/>
          </p:nvGrpSpPr>
          <p:grpSpPr>
            <a:xfrm>
              <a:off x="4830495" y="645509"/>
              <a:ext cx="4024204" cy="4516519"/>
              <a:chOff x="4200548" y="645510"/>
              <a:chExt cx="4553208" cy="4516519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CA9918AA-39F0-3843-93CA-C73308801684}"/>
                  </a:ext>
                </a:extLst>
              </p:cNvPr>
              <p:cNvSpPr/>
              <p:nvPr/>
            </p:nvSpPr>
            <p:spPr>
              <a:xfrm>
                <a:off x="4200548" y="645510"/>
                <a:ext cx="4553208" cy="4516519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Tahoma Regular"/>
                </a:endParaRP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E44B019-BE32-B248-B78D-29D774DF6D53}"/>
                  </a:ext>
                </a:extLst>
              </p:cNvPr>
              <p:cNvSpPr txBox="1"/>
              <p:nvPr/>
            </p:nvSpPr>
            <p:spPr>
              <a:xfrm>
                <a:off x="4433523" y="718228"/>
                <a:ext cx="3954444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500" dirty="0">
                    <a:latin typeface="Tahoma Regular"/>
                  </a:rPr>
                  <a:t>Cumulative Stress</a:t>
                </a:r>
              </a:p>
              <a:p>
                <a:r>
                  <a:rPr lang="en-US" sz="2500" dirty="0">
                    <a:latin typeface="Tahoma Regular"/>
                  </a:rPr>
                  <a:t>from All Drops </a:t>
                </a:r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4" name="Rectangle 13">
                    <a:extLst>
                      <a:ext uri="{FF2B5EF4-FFF2-40B4-BE49-F238E27FC236}">
                        <a16:creationId xmlns:a16="http://schemas.microsoft.com/office/drawing/2014/main" id="{5A8F0327-790E-3445-9276-C27B13D14752}"/>
                      </a:ext>
                    </a:extLst>
                  </p:cNvPr>
                  <p:cNvSpPr/>
                  <p:nvPr/>
                </p:nvSpPr>
                <p:spPr>
                  <a:xfrm>
                    <a:off x="4481480" y="1659274"/>
                    <a:ext cx="3941590" cy="1139607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𝑠𝑝𝑟𝑎𝑦</m:t>
                              </m:r>
                            </m:sup>
                          </m:sSup>
                          <m:r>
                            <a:rPr lang="en-US" sz="2500" i="1">
                              <a:latin typeface="Cambria Math" panose="02040503050406030204" pitchFamily="18" charset="0"/>
                            </a:rPr>
                            <m:t>=</m:t>
                          </m:r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sz="25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b>
                                <m:sSubPr>
                                  <m:ctrlPr>
                                    <a:rPr lang="en-US" sz="25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5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25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  <m:f>
                                <m:fPr>
                                  <m:ctrlPr>
                                    <a:rPr lang="en-US" sz="25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500" i="1">
                                      <a:latin typeface="Cambria Math" panose="02040503050406030204" pitchFamily="18" charset="0"/>
                                    </a:rPr>
                                    <m:t>𝑑𝐹</m:t>
                                  </m:r>
                                </m:num>
                                <m:den>
                                  <m:r>
                                    <a:rPr lang="en-US" sz="25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sSub>
                                    <m:sSubPr>
                                      <m:ctrlPr>
                                        <a:rPr lang="en-US" sz="25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500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sz="25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nary>
                          <m:r>
                            <a:rPr lang="en-US" sz="2500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5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5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oMath>
                      </m:oMathPara>
                    </a14:m>
                    <a:endParaRPr lang="en-US" sz="2500" dirty="0">
                      <a:latin typeface="Tahoma Regular"/>
                    </a:endParaRPr>
                  </a:p>
                </p:txBody>
              </p:sp>
            </mc:Choice>
            <mc:Fallback>
              <p:sp>
                <p:nvSpPr>
                  <p:cNvPr id="14" name="Rectangle 13">
                    <a:extLst>
                      <a:ext uri="{FF2B5EF4-FFF2-40B4-BE49-F238E27FC236}">
                        <a16:creationId xmlns:a16="http://schemas.microsoft.com/office/drawing/2014/main" id="{5A8F0327-790E-3445-9276-C27B13D14752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81480" y="1659274"/>
                    <a:ext cx="3941590" cy="1139607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t="-133333" b="-18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1" name="Rectangle 30">
                    <a:extLst>
                      <a:ext uri="{FF2B5EF4-FFF2-40B4-BE49-F238E27FC236}">
                        <a16:creationId xmlns:a16="http://schemas.microsoft.com/office/drawing/2014/main" id="{FE9DBA2C-341A-9744-9D72-A13B0B81562B}"/>
                      </a:ext>
                    </a:extLst>
                  </p:cNvPr>
                  <p:cNvSpPr/>
                  <p:nvPr/>
                </p:nvSpPr>
                <p:spPr>
                  <a:xfrm>
                    <a:off x="4480655" y="4181880"/>
                    <a:ext cx="3297210" cy="88806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sz="25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500" i="1">
                                  <a:latin typeface="Cambria Math" panose="02040503050406030204" pitchFamily="18" charset="0"/>
                                </a:rPr>
                                <m:t>𝑑𝐹</m:t>
                              </m:r>
                            </m:num>
                            <m:den>
                              <m:r>
                                <a:rPr lang="en-US" sz="25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sSub>
                                <m:sSubPr>
                                  <m:ctrlPr>
                                    <a:rPr lang="en-US" sz="25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5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25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den>
                          </m:f>
                          <m:r>
                            <a:rPr lang="en-US" sz="25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5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500" b="0" i="0" smtClean="0">
                                      <a:latin typeface="Cambria Math" panose="02040503050406030204" pitchFamily="18" charset="0"/>
                                    </a:rPr>
                                    <m:t>m</m:t>
                                  </m:r>
                                </m:e>
                                <m:sup>
                                  <m:r>
                                    <a:rPr lang="en-US" sz="2500" b="0" i="0" smtClean="0">
                                      <a:latin typeface="Cambria Math" panose="02040503050406030204" pitchFamily="18" charset="0"/>
                                    </a:rPr>
                                    <m:t>−2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sz="25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500" b="0" i="0" smtClean="0">
                                      <a:latin typeface="Cambria Math" panose="02040503050406030204" pitchFamily="18" charset="0"/>
                                    </a:rPr>
                                    <m:t>s</m:t>
                                  </m:r>
                                </m:e>
                                <m:sup>
                                  <m:r>
                                    <a:rPr lang="en-US" sz="2500" b="0" i="0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  <m:sSup>
                                <m:sSupPr>
                                  <m:ctrlPr>
                                    <a:rPr lang="en-US" sz="25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500" b="0" i="0" smtClean="0">
                                      <a:latin typeface="Cambria Math" panose="02040503050406030204" pitchFamily="18" charset="0"/>
                                    </a:rPr>
                                    <m:t>m</m:t>
                                  </m:r>
                                </m:e>
                                <m:sup>
                                  <m:r>
                                    <a:rPr lang="en-US" sz="2500" b="0" i="0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</m:e>
                          </m:d>
                        </m:oMath>
                      </m:oMathPara>
                    </a14:m>
                    <a:endParaRPr lang="en-US" sz="2500" dirty="0">
                      <a:latin typeface="Tahoma Regular"/>
                    </a:endParaRPr>
                  </a:p>
                </p:txBody>
              </p:sp>
            </mc:Choice>
            <mc:Fallback>
              <p:sp>
                <p:nvSpPr>
                  <p:cNvPr id="31" name="Rectangle 30">
                    <a:extLst>
                      <a:ext uri="{FF2B5EF4-FFF2-40B4-BE49-F238E27FC236}">
                        <a16:creationId xmlns:a16="http://schemas.microsoft.com/office/drawing/2014/main" id="{FE9DBA2C-341A-9744-9D72-A13B0B81562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80655" y="4181880"/>
                    <a:ext cx="3297210" cy="888064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b="-140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2" name="Rectangle 31">
                    <a:extLst>
                      <a:ext uri="{FF2B5EF4-FFF2-40B4-BE49-F238E27FC236}">
                        <a16:creationId xmlns:a16="http://schemas.microsoft.com/office/drawing/2014/main" id="{303A0972-62A6-0646-808D-96086C239028}"/>
                      </a:ext>
                    </a:extLst>
                  </p:cNvPr>
                  <p:cNvSpPr/>
                  <p:nvPr/>
                </p:nvSpPr>
                <p:spPr>
                  <a:xfrm>
                    <a:off x="4473116" y="3704826"/>
                    <a:ext cx="2382293" cy="47705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5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5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r>
                            <a:rPr lang="en-US" sz="25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500" b="0" i="0" smtClean="0">
                                  <a:latin typeface="Cambria Math" panose="02040503050406030204" pitchFamily="18" charset="0"/>
                                </a:rPr>
                                <m:t>kg</m:t>
                              </m:r>
                              <m:r>
                                <a:rPr lang="en-US" sz="2500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500" b="0" i="0" smtClean="0">
                                  <a:latin typeface="Cambria Math" panose="02040503050406030204" pitchFamily="18" charset="0"/>
                                </a:rPr>
                                <m:t>m</m:t>
                              </m:r>
                              <m:r>
                                <a:rPr lang="en-US" sz="2500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lang="en-US" sz="25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500" b="0" i="0" smtClean="0">
                                      <a:latin typeface="Cambria Math" panose="02040503050406030204" pitchFamily="18" charset="0"/>
                                    </a:rPr>
                                    <m:t>s</m:t>
                                  </m:r>
                                </m:e>
                                <m:sup>
                                  <m:r>
                                    <a:rPr lang="en-US" sz="2500" b="0" i="0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</m:e>
                          </m:d>
                        </m:oMath>
                      </m:oMathPara>
                    </a14:m>
                    <a:endParaRPr lang="en-US" sz="2500" dirty="0">
                      <a:latin typeface="Tahoma Regular"/>
                    </a:endParaRPr>
                  </a:p>
                </p:txBody>
              </p:sp>
            </mc:Choice>
            <mc:Fallback>
              <p:sp>
                <p:nvSpPr>
                  <p:cNvPr id="32" name="Rectangle 31">
                    <a:extLst>
                      <a:ext uri="{FF2B5EF4-FFF2-40B4-BE49-F238E27FC236}">
                        <a16:creationId xmlns:a16="http://schemas.microsoft.com/office/drawing/2014/main" id="{303A0972-62A6-0646-808D-96086C23902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73116" y="3704826"/>
                    <a:ext cx="2382293" cy="477054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b="-2368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9923C420-8663-5340-A556-A362997ADE96}"/>
                    </a:ext>
                  </a:extLst>
                </p:cNvPr>
                <p:cNvSpPr/>
                <p:nvPr/>
              </p:nvSpPr>
              <p:spPr>
                <a:xfrm>
                  <a:off x="5097653" y="2874893"/>
                  <a:ext cx="1885516" cy="81503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𝑠𝑝𝑟𝑎𝑦</m:t>
                            </m:r>
                          </m:sup>
                        </m:sSup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5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5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m:rPr>
                                    <m:sty m:val="p"/>
                                  </m:rPr>
                                  <a:rPr lang="en-US" sz="2500" b="0" i="0" smtClean="0">
                                    <a:latin typeface="Cambria Math" panose="02040503050406030204" pitchFamily="18" charset="0"/>
                                  </a:rPr>
                                  <m:t>N</m:t>
                                </m:r>
                              </m:num>
                              <m:den>
                                <m:sSup>
                                  <m:sSupPr>
                                    <m:ctrlP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500" b="0" i="0" smtClean="0">
                                        <a:latin typeface="Cambria Math" panose="02040503050406030204" pitchFamily="18" charset="0"/>
                                      </a:rPr>
                                      <m:t>m</m:t>
                                    </m:r>
                                  </m:e>
                                  <m:sup>
                                    <m:r>
                                      <a:rPr lang="en-US" sz="2500" b="0" i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</m:e>
                        </m:d>
                      </m:oMath>
                    </m:oMathPara>
                  </a14:m>
                  <a:endParaRPr lang="en-US" sz="2500" dirty="0">
                    <a:latin typeface="Tahoma Regular"/>
                  </a:endParaRPr>
                </a:p>
              </p:txBody>
            </p:sp>
          </mc:Choice>
          <mc:Fallback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9923C420-8663-5340-A556-A362997ADE9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97653" y="2874893"/>
                  <a:ext cx="1885516" cy="815031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399545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3662897-3256-7342-B26B-A08C9E3DA09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What 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𝑠𝑝𝑟𝑎𝑦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most sensitive to?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3662897-3256-7342-B26B-A08C9E3DA09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979" t="-8219" b="-178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3E97C69-ADDA-064E-B2EB-57A39A4E82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AF5D0-8C16-7B42-9B55-6EC08D5DBBC5}" type="slidenum">
              <a:rPr lang="en-US" smtClean="0"/>
              <a:t>24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30C438D2-86B7-6A43-A3C2-927B35CA6F7C}"/>
                  </a:ext>
                </a:extLst>
              </p:cNvPr>
              <p:cNvSpPr/>
              <p:nvPr/>
            </p:nvSpPr>
            <p:spPr>
              <a:xfrm>
                <a:off x="1759921" y="924911"/>
                <a:ext cx="8077083" cy="1092735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p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𝑠𝑝𝑟𝑎𝑦</m:t>
                          </m:r>
                        </m:sup>
                      </m:sSup>
                      <m:r>
                        <a:rPr lang="en-US" sz="3000" b="0" i="0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p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𝑠𝑝𝑟𝑎𝑦</m:t>
                          </m:r>
                        </m:sup>
                      </m:sSup>
                      <m:d>
                        <m:dPr>
                          <m:ctrlPr>
                            <a:rPr lang="en-US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sub>
                          </m:sSub>
                          <m:r>
                            <a:rPr lang="en-US" sz="30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3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000" i="1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sz="30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  <m:r>
                            <a:rPr lang="en-US" sz="30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3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000" i="1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3000" i="1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sub>
                          </m:sSub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3000" i="1">
                              <a:latin typeface="Cambria Math" panose="02040503050406030204" pitchFamily="18" charset="0"/>
                            </a:rPr>
                            <m:t>),</m:t>
                          </m:r>
                          <m:f>
                            <m:fPr>
                              <m:ctrlP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  <m:t>𝑑𝐹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sz="3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3000" b="0" i="0" smtClean="0">
                                      <a:latin typeface="Cambria Math" panose="02040503050406030204" pitchFamily="18" charset="0"/>
                                    </a:rPr>
                                    <m:t>dr</m:t>
                                  </m:r>
                                </m:e>
                                <m:sub>
                                  <m:r>
                                    <a:rPr lang="en-US" sz="30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den>
                          </m:f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sub>
                          </m:sSub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) </m:t>
                          </m:r>
                        </m:e>
                      </m:d>
                    </m:oMath>
                  </m:oMathPara>
                </a14:m>
                <a:endParaRPr lang="en-US" sz="3000" dirty="0">
                  <a:latin typeface="Tahoma Regular"/>
                </a:endParaRPr>
              </a:p>
            </p:txBody>
          </p:sp>
        </mc:Choice>
        <mc:Fallback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30C438D2-86B7-6A43-A3C2-927B35CA6F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9921" y="924911"/>
                <a:ext cx="8077083" cy="1092735"/>
              </a:xfrm>
              <a:prstGeom prst="rect">
                <a:avLst/>
              </a:prstGeom>
              <a:blipFill>
                <a:blip r:embed="rId3"/>
                <a:stretch>
                  <a:fillRect b="-22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5DAEC9E7-B583-4F4C-B6DA-10896EFA954D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78873" y="2555609"/>
              <a:ext cx="7531100" cy="1831782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060221">
                      <a:extLst>
                        <a:ext uri="{9D8B030D-6E8A-4147-A177-3AD203B41FA5}">
                          <a16:colId xmlns:a16="http://schemas.microsoft.com/office/drawing/2014/main" val="3438210852"/>
                        </a:ext>
                      </a:extLst>
                    </a:gridCol>
                    <a:gridCol w="3442102">
                      <a:extLst>
                        <a:ext uri="{9D8B030D-6E8A-4147-A177-3AD203B41FA5}">
                          <a16:colId xmlns:a16="http://schemas.microsoft.com/office/drawing/2014/main" val="3098206312"/>
                        </a:ext>
                      </a:extLst>
                    </a:gridCol>
                    <a:gridCol w="1097721">
                      <a:extLst>
                        <a:ext uri="{9D8B030D-6E8A-4147-A177-3AD203B41FA5}">
                          <a16:colId xmlns:a16="http://schemas.microsoft.com/office/drawing/2014/main" val="1120359317"/>
                        </a:ext>
                      </a:extLst>
                    </a:gridCol>
                    <a:gridCol w="931056">
                      <a:extLst>
                        <a:ext uri="{9D8B030D-6E8A-4147-A177-3AD203B41FA5}">
                          <a16:colId xmlns:a16="http://schemas.microsoft.com/office/drawing/2014/main" val="1961183240"/>
                        </a:ext>
                      </a:extLst>
                    </a:gridCol>
                  </a:tblGrid>
                  <a:tr h="339534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5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5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U</m:t>
                                  </m:r>
                                </m:e>
                                <m:sub>
                                  <m:r>
                                    <a:rPr lang="en-US" sz="25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sub>
                              </m:sSub>
                              <m:r>
                                <a:rPr lang="en-US" sz="25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</m:oMath>
                          </a14:m>
                          <a:r>
                            <a:rPr lang="en-US" sz="2500" b="0" i="0" dirty="0">
                              <a:solidFill>
                                <a:schemeClr val="tx1"/>
                              </a:solidFill>
                              <a:latin typeface="Tahoma Regular"/>
                            </a:rPr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500" b="0" i="0" dirty="0">
                              <a:solidFill>
                                <a:schemeClr val="tx1"/>
                              </a:solidFill>
                              <a:latin typeface="Tahoma Regular"/>
                            </a:rPr>
                            <a:t>[36, 40.5, 45, 49.5, 54]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500" b="0" i="0" dirty="0">
                              <a:solidFill>
                                <a:schemeClr val="tx1"/>
                              </a:solidFill>
                              <a:latin typeface="Tahoma Regular"/>
                            </a:rPr>
                            <a:t>m/s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500" b="0" i="0" dirty="0">
                              <a:solidFill>
                                <a:schemeClr val="tx1"/>
                              </a:solidFill>
                              <a:latin typeface="Tahoma Regular"/>
                            </a:rPr>
                            <a:t>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43487325"/>
                      </a:ext>
                    </a:extLst>
                  </a:tr>
                  <a:tr h="489171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sz="25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  <m:r>
                                  <a:rPr lang="en-US" sz="25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∈ </m:t>
                                </m:r>
                              </m:oMath>
                            </m:oMathPara>
                          </a14:m>
                          <a:endParaRPr lang="en-US" sz="2500" b="0" i="0" dirty="0">
                            <a:solidFill>
                              <a:schemeClr val="tx1"/>
                            </a:solidFill>
                            <a:latin typeface="Tahoma Regular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500" b="0" i="0" dirty="0">
                              <a:solidFill>
                                <a:schemeClr val="tx1"/>
                              </a:solidFill>
                              <a:latin typeface="Tahoma Regular"/>
                            </a:rPr>
                            <a:t>[0.1:0.1:2.0]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2500" b="0" i="0" dirty="0">
                            <a:solidFill>
                              <a:schemeClr val="tx1"/>
                            </a:solidFill>
                            <a:latin typeface="Tahoma Regular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500" b="0" i="0" dirty="0">
                              <a:solidFill>
                                <a:schemeClr val="tx1"/>
                              </a:solidFill>
                              <a:latin typeface="Tahoma Regular"/>
                            </a:rPr>
                            <a:t>20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82324589"/>
                      </a:ext>
                    </a:extLst>
                  </a:tr>
                  <a:tr h="489171">
                    <a:tc>
                      <a:txBody>
                        <a:bodyPr/>
                        <a:lstStyle/>
                        <a:p>
                          <a:endParaRPr lang="en-US" b="0" i="0" dirty="0">
                            <a:latin typeface="Tahoma Regular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b="0" i="0" dirty="0">
                            <a:latin typeface="Tahoma Regular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25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Π</m:t>
                                </m:r>
                              </m:oMath>
                            </m:oMathPara>
                          </a14:m>
                          <a:endParaRPr lang="en-US" sz="2500" b="0" i="0" dirty="0">
                            <a:solidFill>
                              <a:schemeClr val="tx1"/>
                            </a:solidFill>
                            <a:latin typeface="Tahoma Regular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500" b="0" i="0" dirty="0">
                              <a:solidFill>
                                <a:schemeClr val="tx1"/>
                              </a:solidFill>
                              <a:latin typeface="Tahoma Regular"/>
                            </a:rPr>
                            <a:t>100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15855623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5DAEC9E7-B583-4F4C-B6DA-10896EFA954D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78873" y="2555609"/>
              <a:ext cx="7531100" cy="1831782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060221">
                      <a:extLst>
                        <a:ext uri="{9D8B030D-6E8A-4147-A177-3AD203B41FA5}">
                          <a16:colId xmlns:a16="http://schemas.microsoft.com/office/drawing/2014/main" val="3438210852"/>
                        </a:ext>
                      </a:extLst>
                    </a:gridCol>
                    <a:gridCol w="3442102">
                      <a:extLst>
                        <a:ext uri="{9D8B030D-6E8A-4147-A177-3AD203B41FA5}">
                          <a16:colId xmlns:a16="http://schemas.microsoft.com/office/drawing/2014/main" val="3098206312"/>
                        </a:ext>
                      </a:extLst>
                    </a:gridCol>
                    <a:gridCol w="1097721">
                      <a:extLst>
                        <a:ext uri="{9D8B030D-6E8A-4147-A177-3AD203B41FA5}">
                          <a16:colId xmlns:a16="http://schemas.microsoft.com/office/drawing/2014/main" val="1120359317"/>
                        </a:ext>
                      </a:extLst>
                    </a:gridCol>
                    <a:gridCol w="931056">
                      <a:extLst>
                        <a:ext uri="{9D8B030D-6E8A-4147-A177-3AD203B41FA5}">
                          <a16:colId xmlns:a16="http://schemas.microsoft.com/office/drawing/2014/main" val="1961183240"/>
                        </a:ext>
                      </a:extLst>
                    </a:gridCol>
                  </a:tblGrid>
                  <a:tr h="8534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617" t="-5882" r="-266049" b="-1264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500" b="0" i="0" dirty="0">
                              <a:solidFill>
                                <a:schemeClr val="tx1"/>
                              </a:solidFill>
                              <a:latin typeface="Tahoma Regular"/>
                            </a:rPr>
                            <a:t>[36, 40.5, 45, 49.5, 54]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500" b="0" i="0" dirty="0">
                              <a:solidFill>
                                <a:schemeClr val="tx1"/>
                              </a:solidFill>
                              <a:latin typeface="Tahoma Regular"/>
                            </a:rPr>
                            <a:t>m/s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500" b="0" i="0" dirty="0">
                              <a:solidFill>
                                <a:schemeClr val="tx1"/>
                              </a:solidFill>
                              <a:latin typeface="Tahoma Regular"/>
                            </a:rPr>
                            <a:t>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43487325"/>
                      </a:ext>
                    </a:extLst>
                  </a:tr>
                  <a:tr h="48917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617" t="-189474" r="-266049" b="-1263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500" b="0" i="0" dirty="0">
                              <a:solidFill>
                                <a:schemeClr val="tx1"/>
                              </a:solidFill>
                              <a:latin typeface="Tahoma Regular"/>
                            </a:rPr>
                            <a:t>[0.1:0.1:2.0]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2500" b="0" i="0" dirty="0">
                            <a:solidFill>
                              <a:schemeClr val="tx1"/>
                            </a:solidFill>
                            <a:latin typeface="Tahoma Regular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500" b="0" i="0" dirty="0">
                              <a:solidFill>
                                <a:schemeClr val="tx1"/>
                              </a:solidFill>
                              <a:latin typeface="Tahoma Regular"/>
                            </a:rPr>
                            <a:t>20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82324589"/>
                      </a:ext>
                    </a:extLst>
                  </a:tr>
                  <a:tr h="489171">
                    <a:tc>
                      <a:txBody>
                        <a:bodyPr/>
                        <a:lstStyle/>
                        <a:p>
                          <a:endParaRPr lang="en-US" b="0" i="0" dirty="0">
                            <a:latin typeface="Tahoma Regular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b="0" i="0" dirty="0">
                            <a:latin typeface="Tahoma Regular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500000" t="-282051" r="-82759" b="-2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500" b="0" i="0" dirty="0">
                              <a:solidFill>
                                <a:schemeClr val="tx1"/>
                              </a:solidFill>
                              <a:latin typeface="Tahoma Regular"/>
                            </a:rPr>
                            <a:t>100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1585562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94D82BAD-B9A7-1640-A053-523BEB1849C1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-212584" y="3989881"/>
              <a:ext cx="6154460" cy="879475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304399">
                      <a:extLst>
                        <a:ext uri="{9D8B030D-6E8A-4147-A177-3AD203B41FA5}">
                          <a16:colId xmlns:a16="http://schemas.microsoft.com/office/drawing/2014/main" val="3162362804"/>
                        </a:ext>
                      </a:extLst>
                    </a:gridCol>
                    <a:gridCol w="3850061">
                      <a:extLst>
                        <a:ext uri="{9D8B030D-6E8A-4147-A177-3AD203B41FA5}">
                          <a16:colId xmlns:a16="http://schemas.microsoft.com/office/drawing/2014/main" val="2690045258"/>
                        </a:ext>
                      </a:extLst>
                    </a:gridCol>
                  </a:tblGrid>
                  <a:tr h="489171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25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500" i="1">
                                        <a:latin typeface="Cambria Math" panose="02040503050406030204" pitchFamily="18" charset="0"/>
                                      </a:rPr>
                                      <m:t>𝑑𝐹</m:t>
                                    </m:r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sz="25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500">
                                            <a:latin typeface="Cambria Math" panose="02040503050406030204" pitchFamily="18" charset="0"/>
                                          </a:rPr>
                                          <m:t>dr</m:t>
                                        </m:r>
                                      </m:e>
                                      <m:sub>
                                        <m:r>
                                          <a:rPr lang="en-US" sz="25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den>
                                </m:f>
                                <m:d>
                                  <m:dPr>
                                    <m:ctrlPr>
                                      <a:rPr lang="en-US" sz="25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5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500" i="1">
                                            <a:latin typeface="Cambria Math" panose="02040503050406030204" pitchFamily="18" charset="0"/>
                                          </a:rPr>
                                          <m:t>𝑈</m:t>
                                        </m:r>
                                      </m:e>
                                      <m:sub>
                                        <m:r>
                                          <a:rPr lang="en-US" sz="2500" i="1">
                                            <a:latin typeface="Cambria Math" panose="02040503050406030204" pitchFamily="18" charset="0"/>
                                          </a:rPr>
                                          <m:t>10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sz="2500" b="0" i="1" smtClean="0"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sz="25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US" sz="2500" b="0" i="0" dirty="0">
                            <a:solidFill>
                              <a:schemeClr val="tx1"/>
                            </a:solidFill>
                            <a:latin typeface="Tahoma Regular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500" b="0" i="0" dirty="0">
                              <a:solidFill>
                                <a:schemeClr val="tx1"/>
                              </a:solidFill>
                              <a:latin typeface="Tahoma Regular"/>
                            </a:rPr>
                            <a:t>Ortiz-</a:t>
                          </a:r>
                          <a:r>
                            <a:rPr lang="en-US" sz="2500" b="0" i="0" dirty="0" err="1">
                              <a:solidFill>
                                <a:schemeClr val="tx1"/>
                              </a:solidFill>
                              <a:latin typeface="Tahoma Regular"/>
                            </a:rPr>
                            <a:t>Suslow</a:t>
                          </a:r>
                          <a:r>
                            <a:rPr lang="en-US" sz="2500" b="0" i="0" dirty="0">
                              <a:solidFill>
                                <a:schemeClr val="tx1"/>
                              </a:solidFill>
                              <a:latin typeface="Tahoma Regular"/>
                            </a:rPr>
                            <a:t> et al. (2016)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500" b="0" i="0" dirty="0" err="1">
                              <a:solidFill>
                                <a:schemeClr val="tx1"/>
                              </a:solidFill>
                              <a:latin typeface="Tahoma Regular"/>
                            </a:rPr>
                            <a:t>Troitskaya</a:t>
                          </a:r>
                          <a:r>
                            <a:rPr lang="en-US" sz="2500" b="0" i="0" dirty="0">
                              <a:solidFill>
                                <a:schemeClr val="tx1"/>
                              </a:solidFill>
                              <a:latin typeface="Tahoma Regular"/>
                            </a:rPr>
                            <a:t> et al. (2018a)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66990496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94D82BAD-B9A7-1640-A053-523BEB1849C1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-212584" y="3989881"/>
              <a:ext cx="6154460" cy="879475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304399">
                      <a:extLst>
                        <a:ext uri="{9D8B030D-6E8A-4147-A177-3AD203B41FA5}">
                          <a16:colId xmlns:a16="http://schemas.microsoft.com/office/drawing/2014/main" val="3162362804"/>
                        </a:ext>
                      </a:extLst>
                    </a:gridCol>
                    <a:gridCol w="3850061">
                      <a:extLst>
                        <a:ext uri="{9D8B030D-6E8A-4147-A177-3AD203B41FA5}">
                          <a16:colId xmlns:a16="http://schemas.microsoft.com/office/drawing/2014/main" val="2690045258"/>
                        </a:ext>
                      </a:extLst>
                    </a:gridCol>
                  </a:tblGrid>
                  <a:tr h="87947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549" t="-4286" r="-166484" b="-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500" b="0" i="0" dirty="0">
                              <a:solidFill>
                                <a:schemeClr val="tx1"/>
                              </a:solidFill>
                              <a:latin typeface="Tahoma Regular"/>
                            </a:rPr>
                            <a:t>Ortiz-</a:t>
                          </a:r>
                          <a:r>
                            <a:rPr lang="en-US" sz="2500" b="0" i="0" dirty="0" err="1">
                              <a:solidFill>
                                <a:schemeClr val="tx1"/>
                              </a:solidFill>
                              <a:latin typeface="Tahoma Regular"/>
                            </a:rPr>
                            <a:t>Suslow</a:t>
                          </a:r>
                          <a:r>
                            <a:rPr lang="en-US" sz="2500" b="0" i="0" dirty="0">
                              <a:solidFill>
                                <a:schemeClr val="tx1"/>
                              </a:solidFill>
                              <a:latin typeface="Tahoma Regular"/>
                            </a:rPr>
                            <a:t> et al. (2016)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500" b="0" i="0" dirty="0" err="1">
                              <a:solidFill>
                                <a:schemeClr val="tx1"/>
                              </a:solidFill>
                              <a:latin typeface="Tahoma Regular"/>
                            </a:rPr>
                            <a:t>Troitskaya</a:t>
                          </a:r>
                          <a:r>
                            <a:rPr lang="en-US" sz="2500" b="0" i="0" dirty="0">
                              <a:solidFill>
                                <a:schemeClr val="tx1"/>
                              </a:solidFill>
                              <a:latin typeface="Tahoma Regular"/>
                            </a:rPr>
                            <a:t> et al. (2018a)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669904968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1089BBF6-7758-0D45-B004-AD3F64A577D0}"/>
              </a:ext>
            </a:extLst>
          </p:cNvPr>
          <p:cNvGrpSpPr/>
          <p:nvPr/>
        </p:nvGrpSpPr>
        <p:grpSpPr>
          <a:xfrm>
            <a:off x="9014861" y="3281000"/>
            <a:ext cx="3029804" cy="2179389"/>
            <a:chOff x="8990813" y="2116940"/>
            <a:chExt cx="3029804" cy="2179389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CBC7332-C1BD-884C-AB0D-F6BDB6B1B9EA}"/>
                </a:ext>
              </a:extLst>
            </p:cNvPr>
            <p:cNvSpPr/>
            <p:nvPr/>
          </p:nvSpPr>
          <p:spPr>
            <a:xfrm>
              <a:off x="8990813" y="2116940"/>
              <a:ext cx="3029804" cy="217938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ahoma Regular"/>
              </a:endParaRP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1D14E43D-60D7-7A49-BB97-C94B7D1DB53F}"/>
                </a:ext>
              </a:extLst>
            </p:cNvPr>
            <p:cNvGrpSpPr/>
            <p:nvPr/>
          </p:nvGrpSpPr>
          <p:grpSpPr>
            <a:xfrm>
              <a:off x="8990813" y="2168316"/>
              <a:ext cx="3029804" cy="1894757"/>
              <a:chOff x="8990813" y="3899398"/>
              <a:chExt cx="3029804" cy="1894757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2" name="Rectangle 11">
                    <a:extLst>
                      <a:ext uri="{FF2B5EF4-FFF2-40B4-BE49-F238E27FC236}">
                        <a16:creationId xmlns:a16="http://schemas.microsoft.com/office/drawing/2014/main" id="{884F7AF7-7BFC-E04D-B820-E291347EEE82}"/>
                      </a:ext>
                    </a:extLst>
                  </p:cNvPr>
                  <p:cNvSpPr/>
                  <p:nvPr/>
                </p:nvSpPr>
                <p:spPr>
                  <a:xfrm>
                    <a:off x="8990813" y="3899398"/>
                    <a:ext cx="2621294" cy="935641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500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sz="250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en-US" sz="2500" b="0" i="0" smtClean="0"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  <m:r>
                                <a:rPr lang="en-US" sz="2500" b="0" i="0" smtClean="0">
                                  <a:latin typeface="Cambria Math" panose="02040503050406030204" pitchFamily="18" charset="0"/>
                                </a:rPr>
                                <m:t>92</m:t>
                              </m:r>
                            </m:sup>
                          </m:sSubSup>
                          <m:r>
                            <a:rPr lang="en-US" sz="2500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sz="25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500" i="1">
                                  <a:latin typeface="Cambria Math" panose="02040503050406030204" pitchFamily="18" charset="0"/>
                                </a:rPr>
                                <m:t>0.015</m:t>
                              </m:r>
                              <m:sSubSup>
                                <m:sSubSupPr>
                                  <m:ctrlPr>
                                    <a:rPr lang="en-US" sz="25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500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2500" i="1"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US" sz="2500" i="1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sub>
                                <m:sup>
                                  <m:r>
                                    <a:rPr lang="en-US" sz="25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num>
                            <m:den>
                              <m:sSub>
                                <m:sSubPr>
                                  <m:ctrlPr>
                                    <a:rPr lang="en-US" sz="25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500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5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5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5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500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sz="25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</m:den>
                          </m:f>
                        </m:oMath>
                      </m:oMathPara>
                    </a14:m>
                    <a:endParaRPr lang="en-US" sz="2500" dirty="0">
                      <a:latin typeface="Tahoma Regular"/>
                    </a:endParaRPr>
                  </a:p>
                </p:txBody>
              </p:sp>
            </mc:Choice>
            <mc:Fallback>
              <p:sp>
                <p:nvSpPr>
                  <p:cNvPr id="12" name="Rectangle 11">
                    <a:extLst>
                      <a:ext uri="{FF2B5EF4-FFF2-40B4-BE49-F238E27FC236}">
                        <a16:creationId xmlns:a16="http://schemas.microsoft.com/office/drawing/2014/main" id="{884F7AF7-7BFC-E04D-B820-E291347EEE82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990813" y="3899398"/>
                    <a:ext cx="2621294" cy="935641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b="-13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070980CA-B394-B74A-A8EF-74D0491E833A}"/>
                  </a:ext>
                </a:extLst>
              </p:cNvPr>
              <p:cNvSpPr/>
              <p:nvPr/>
            </p:nvSpPr>
            <p:spPr>
              <a:xfrm>
                <a:off x="10245772" y="4811975"/>
                <a:ext cx="177484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ahoma Regular"/>
                  </a:rPr>
                  <a:t>Andreas (1992)</a:t>
                </a:r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0A2CF342-BCF1-D14D-BB3F-DA7B152D1040}"/>
                      </a:ext>
                    </a:extLst>
                  </p:cNvPr>
                  <p:cNvSpPr txBox="1"/>
                  <p:nvPr/>
                </p:nvSpPr>
                <p:spPr>
                  <a:xfrm>
                    <a:off x="9467813" y="5250480"/>
                    <a:ext cx="1763240" cy="54367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  <m:sSubSup>
                            <m:sSubSupPr>
                              <m:ctrlP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  <m:sup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92</m:t>
                              </m:r>
                            </m:sup>
                          </m:sSubSup>
                        </m:oMath>
                      </m:oMathPara>
                    </a14:m>
                    <a:endParaRPr lang="en-US" sz="2500" dirty="0">
                      <a:latin typeface="Tahoma Regular"/>
                    </a:endParaRPr>
                  </a:p>
                </p:txBody>
              </p:sp>
            </mc:Choice>
            <mc:Fallback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0A2CF342-BCF1-D14D-BB3F-DA7B152D104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467813" y="5250480"/>
                    <a:ext cx="1763240" cy="543675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b="-681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1B8C4D61-9589-F24A-BD9C-5AC391FC9006}"/>
              </a:ext>
            </a:extLst>
          </p:cNvPr>
          <p:cNvSpPr txBox="1"/>
          <p:nvPr/>
        </p:nvSpPr>
        <p:spPr>
          <a:xfrm>
            <a:off x="5941876" y="2229277"/>
            <a:ext cx="2014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ahoma Regular"/>
              </a:rPr>
              <a:t>Number of Values</a:t>
            </a:r>
          </a:p>
        </p:txBody>
      </p:sp>
    </p:spTree>
    <p:extLst>
      <p:ext uri="{BB962C8B-B14F-4D97-AF65-F5344CB8AC3E}">
        <p14:creationId xmlns:p14="http://schemas.microsoft.com/office/powerpoint/2010/main" val="3907019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4F351BB-5D96-324C-B1A8-0C132580DD5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What 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𝑠𝑝𝑟𝑎𝑦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most sensitive to?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4F351BB-5D96-324C-B1A8-0C132580DD5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979" t="-8219" b="-178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E81F34-F80E-FC43-A57C-A4DAE52D01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AF5D0-8C16-7B42-9B55-6EC08D5DBBC5}" type="slidenum">
              <a:rPr lang="en-US" smtClean="0"/>
              <a:t>25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2104A05-3421-124A-BF93-09DDF42C1117}"/>
                  </a:ext>
                </a:extLst>
              </p:cNvPr>
              <p:cNvSpPr txBox="1"/>
              <p:nvPr/>
            </p:nvSpPr>
            <p:spPr>
              <a:xfrm>
                <a:off x="6207925" y="5921629"/>
                <a:ext cx="3906454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𝑐𝑜𝑟𝑟</m:t>
                      </m:r>
                      <m:d>
                        <m:dPr>
                          <m:ctrlPr>
                            <a:rPr lang="en-US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sub>
                          </m:sSub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p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𝑠𝑝𝑟𝑎𝑦</m:t>
                              </m:r>
                            </m:sup>
                          </m:sSup>
                        </m:e>
                      </m:d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en-US" sz="3000" dirty="0">
                  <a:latin typeface="Tahoma Regular"/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2104A05-3421-124A-BF93-09DDF42C11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7925" y="5921629"/>
                <a:ext cx="3906454" cy="553998"/>
              </a:xfrm>
              <a:prstGeom prst="rect">
                <a:avLst/>
              </a:prstGeom>
              <a:blipFill>
                <a:blip r:embed="rId3"/>
                <a:stretch>
                  <a:fillRect b="-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F105618-CB2B-BA46-9D25-8B7757C57BBD}"/>
                  </a:ext>
                </a:extLst>
              </p:cNvPr>
              <p:cNvSpPr txBox="1"/>
              <p:nvPr/>
            </p:nvSpPr>
            <p:spPr>
              <a:xfrm>
                <a:off x="1394625" y="5921629"/>
                <a:ext cx="3546868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𝑐𝑜𝑟𝑟</m:t>
                      </m:r>
                      <m:d>
                        <m:dPr>
                          <m:ctrlPr>
                            <a:rPr lang="en-US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p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𝑠𝑝𝑟𝑎𝑦</m:t>
                              </m:r>
                            </m:sup>
                          </m:sSup>
                        </m:e>
                      </m:d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en-US" sz="3000" dirty="0">
                  <a:latin typeface="Tahoma Regular"/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F105618-CB2B-BA46-9D25-8B7757C57B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4625" y="5921629"/>
                <a:ext cx="3546868" cy="553998"/>
              </a:xfrm>
              <a:prstGeom prst="rect">
                <a:avLst/>
              </a:prstGeom>
              <a:blipFill>
                <a:blip r:embed="rId4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31E81798-71C2-C342-ABC3-25CA961FCC5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308"/>
          <a:stretch/>
        </p:blipFill>
        <p:spPr>
          <a:xfrm>
            <a:off x="-14249" y="1296020"/>
            <a:ext cx="6183440" cy="364428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0D57F36-22BD-0043-9974-C7BC8D6F19C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888" r="3596"/>
          <a:stretch/>
        </p:blipFill>
        <p:spPr>
          <a:xfrm>
            <a:off x="6186610" y="1286210"/>
            <a:ext cx="5994238" cy="3654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0059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19469B0-B047-DF47-B7D5-A1682F7AEBD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What 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𝑠𝑝𝑟𝑎𝑦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most sensitive to?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19469B0-B047-DF47-B7D5-A1682F7AEBD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979" t="-8219" b="-178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32AC772-0340-6645-9DDC-8E81B1206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AF5D0-8C16-7B42-9B55-6EC08D5DBBC5}" type="slidenum">
              <a:rPr lang="en-US" smtClean="0"/>
              <a:t>26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41EFBE-9D94-3E4B-A721-F155FCA231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5" y="1715254"/>
            <a:ext cx="5943600" cy="33520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061A913-7551-BA4C-AC7B-BEE075B71F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1494" y="1731736"/>
            <a:ext cx="5943600" cy="335203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CFF275D-1FED-6442-A66F-A97233DDE4D5}"/>
                  </a:ext>
                </a:extLst>
              </p:cNvPr>
              <p:cNvSpPr txBox="1"/>
              <p:nvPr/>
            </p:nvSpPr>
            <p:spPr>
              <a:xfrm>
                <a:off x="611125" y="5859701"/>
                <a:ext cx="10661252" cy="8980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500" dirty="0">
                    <a:latin typeface="Tahoma Regular"/>
                  </a:rPr>
                  <a:t>The largest sensitivity in the ensemble is for U</a:t>
                </a:r>
                <a:r>
                  <a:rPr lang="en-US" sz="2500" baseline="-25000" dirty="0">
                    <a:latin typeface="Tahoma Regular"/>
                  </a:rPr>
                  <a:t>10</a:t>
                </a:r>
                <a:r>
                  <a:rPr lang="en-US" sz="2500" dirty="0">
                    <a:latin typeface="Tahoma Regular"/>
                  </a:rPr>
                  <a:t> </a:t>
                </a:r>
              </a:p>
              <a:p>
                <a:r>
                  <a:rPr lang="en-US" sz="2500" dirty="0">
                    <a:latin typeface="Tahoma Regular"/>
                  </a:rPr>
                  <a:t>A 1% change in U</a:t>
                </a:r>
                <a:r>
                  <a:rPr lang="en-US" sz="2500" baseline="-25000" dirty="0">
                    <a:latin typeface="Tahoma Regular"/>
                  </a:rPr>
                  <a:t>10</a:t>
                </a:r>
                <a:r>
                  <a:rPr lang="en-US" sz="2500" dirty="0">
                    <a:latin typeface="Tahoma Regular"/>
                  </a:rPr>
                  <a:t> could effect a change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𝑠𝑝𝑟𝑎𝑦</m:t>
                        </m:r>
                      </m:sup>
                    </m:sSup>
                  </m:oMath>
                </a14:m>
                <a:r>
                  <a:rPr lang="en-US" sz="2500" dirty="0">
                    <a:latin typeface="Tahoma Regular"/>
                  </a:rPr>
                  <a:t> on the order of 10% </a:t>
                </a: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CFF275D-1FED-6442-A66F-A97233DDE4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125" y="5859701"/>
                <a:ext cx="10661252" cy="898003"/>
              </a:xfrm>
              <a:prstGeom prst="rect">
                <a:avLst/>
              </a:prstGeom>
              <a:blipFill>
                <a:blip r:embed="rId5"/>
                <a:stretch>
                  <a:fillRect l="-952" t="-4167" b="-13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624745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E57783E-E1DC-7440-81BE-946BF07D8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AF5D0-8C16-7B42-9B55-6EC08D5DBBC5}" type="slidenum">
              <a:rPr lang="en-US" smtClean="0"/>
              <a:t>27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E93CEE-64E4-3045-888B-A93E6DA0FB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47154"/>
          </a:xfrm>
        </p:spPr>
        <p:txBody>
          <a:bodyPr>
            <a:normAutofit/>
          </a:bodyPr>
          <a:lstStyle/>
          <a:p>
            <a:r>
              <a:rPr lang="en-US" sz="3000" dirty="0"/>
              <a:t>Outline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350FD9C-5E82-8C44-95B1-A4A5A41BB433}"/>
              </a:ext>
            </a:extLst>
          </p:cNvPr>
          <p:cNvGrpSpPr/>
          <p:nvPr/>
        </p:nvGrpSpPr>
        <p:grpSpPr>
          <a:xfrm>
            <a:off x="6271300" y="828406"/>
            <a:ext cx="5724144" cy="2784411"/>
            <a:chOff x="2258192" y="4586945"/>
            <a:chExt cx="5724144" cy="2784411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82F08A0-98D9-9342-89A6-ACAE84619629}"/>
                </a:ext>
              </a:extLst>
            </p:cNvPr>
            <p:cNvSpPr/>
            <p:nvPr/>
          </p:nvSpPr>
          <p:spPr>
            <a:xfrm>
              <a:off x="2258192" y="4591580"/>
              <a:ext cx="5724144" cy="277977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ahoma Regular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930340C-A900-FD4A-861C-441604A6596C}"/>
                </a:ext>
              </a:extLst>
            </p:cNvPr>
            <p:cNvSpPr/>
            <p:nvPr/>
          </p:nvSpPr>
          <p:spPr>
            <a:xfrm>
              <a:off x="2258192" y="4586945"/>
              <a:ext cx="359746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I. Sensitivity Analysis </a:t>
              </a:r>
              <a:endParaRPr lang="en-US" sz="2400" dirty="0">
                <a:latin typeface="Tahoma Regular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3457DE3-E21B-7A4D-905A-B2987D71C1AB}"/>
                </a:ext>
              </a:extLst>
            </p:cNvPr>
            <p:cNvSpPr/>
            <p:nvPr/>
          </p:nvSpPr>
          <p:spPr>
            <a:xfrm>
              <a:off x="2258192" y="5480165"/>
              <a:ext cx="4800601" cy="1569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What do spray-mediated fluxes depend on?</a:t>
              </a:r>
            </a:p>
            <a:p>
              <a:endPara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  <a:p>
              <a:r>
                <a:rPr lang="en-US" sz="24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What are they most sensitive to?</a:t>
              </a:r>
              <a:endParaRPr lang="en-US" sz="2400" dirty="0">
                <a:latin typeface="Tahoma Regular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5D249662-F9B5-0241-870E-EFB5E6D02AC7}"/>
              </a:ext>
            </a:extLst>
          </p:cNvPr>
          <p:cNvGrpSpPr/>
          <p:nvPr/>
        </p:nvGrpSpPr>
        <p:grpSpPr>
          <a:xfrm>
            <a:off x="3233928" y="3798703"/>
            <a:ext cx="5724144" cy="2779776"/>
            <a:chOff x="6426068" y="608303"/>
            <a:chExt cx="5724144" cy="2779776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C9FC0C2-9080-C44E-80B5-48CF17489BC3}"/>
                </a:ext>
              </a:extLst>
            </p:cNvPr>
            <p:cNvSpPr/>
            <p:nvPr/>
          </p:nvSpPr>
          <p:spPr>
            <a:xfrm>
              <a:off x="6426068" y="608303"/>
              <a:ext cx="5724144" cy="277977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ahoma Regular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21807A6-4C7C-A040-A86E-D7F1A38DF13D}"/>
                </a:ext>
              </a:extLst>
            </p:cNvPr>
            <p:cNvSpPr txBox="1"/>
            <p:nvPr/>
          </p:nvSpPr>
          <p:spPr>
            <a:xfrm>
              <a:off x="6449283" y="633946"/>
              <a:ext cx="489589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II. Synthesis of Previous Work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28F37A3-6D96-834B-97DB-8B9DEA94EE35}"/>
                </a:ext>
              </a:extLst>
            </p:cNvPr>
            <p:cNvSpPr/>
            <p:nvPr/>
          </p:nvSpPr>
          <p:spPr>
            <a:xfrm>
              <a:off x="6479983" y="1541699"/>
              <a:ext cx="4800600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What trends or common</a:t>
              </a:r>
            </a:p>
            <a:p>
              <a:endPara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  <a:p>
              <a:r>
                <a:rPr lang="en-US" sz="24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findings exist in the literature? </a:t>
              </a:r>
              <a:endParaRPr lang="en-US" sz="2400" dirty="0">
                <a:latin typeface="Tahoma Regular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3A68D24B-FA90-E747-B000-F0EC92667265}"/>
              </a:ext>
            </a:extLst>
          </p:cNvPr>
          <p:cNvGrpSpPr/>
          <p:nvPr/>
        </p:nvGrpSpPr>
        <p:grpSpPr>
          <a:xfrm>
            <a:off x="154768" y="822975"/>
            <a:ext cx="6116532" cy="2780056"/>
            <a:chOff x="497643" y="608303"/>
            <a:chExt cx="6116532" cy="2780056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FF85FDD-0CBB-9642-BF99-129E5E3BE6B9}"/>
                </a:ext>
              </a:extLst>
            </p:cNvPr>
            <p:cNvSpPr/>
            <p:nvPr/>
          </p:nvSpPr>
          <p:spPr>
            <a:xfrm>
              <a:off x="497644" y="608303"/>
              <a:ext cx="5721375" cy="278005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ahoma Regular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53735DB-C907-D542-A372-1EEC3D8C8678}"/>
                </a:ext>
              </a:extLst>
            </p:cNvPr>
            <p:cNvSpPr txBox="1"/>
            <p:nvPr/>
          </p:nvSpPr>
          <p:spPr>
            <a:xfrm>
              <a:off x="497643" y="618369"/>
              <a:ext cx="241604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0. Background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BC33DF08-F715-8048-9803-F06FCE68FE26}"/>
                </a:ext>
              </a:extLst>
            </p:cNvPr>
            <p:cNvSpPr/>
            <p:nvPr/>
          </p:nvSpPr>
          <p:spPr>
            <a:xfrm>
              <a:off x="497643" y="1080034"/>
              <a:ext cx="6116532" cy="193899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400" i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Motivation:</a:t>
              </a:r>
              <a:br>
                <a:rPr lang="en-US" sz="2400" i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</a:br>
              <a:r>
                <a:rPr lang="en-US" sz="2400" i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Improve hurricane intensity forecasts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sz="24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4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Hurricane intensity depends on </a:t>
              </a:r>
              <a:br>
                <a:rPr lang="en-US" sz="24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</a:br>
              <a:r>
                <a:rPr lang="en-US" sz="24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air-sea enthalpy and momentum fluxes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781570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E57783E-E1DC-7440-81BE-946BF07D8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AF5D0-8C16-7B42-9B55-6EC08D5DBBC5}" type="slidenum">
              <a:rPr lang="en-US" smtClean="0"/>
              <a:t>28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E93CEE-64E4-3045-888B-A93E6DA0FB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47154"/>
          </a:xfrm>
        </p:spPr>
        <p:txBody>
          <a:bodyPr>
            <a:normAutofit/>
          </a:bodyPr>
          <a:lstStyle/>
          <a:p>
            <a:r>
              <a:rPr lang="en-US" sz="3000" dirty="0"/>
              <a:t>Outline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350FD9C-5E82-8C44-95B1-A4A5A41BB433}"/>
              </a:ext>
            </a:extLst>
          </p:cNvPr>
          <p:cNvGrpSpPr/>
          <p:nvPr/>
        </p:nvGrpSpPr>
        <p:grpSpPr>
          <a:xfrm>
            <a:off x="6271300" y="828406"/>
            <a:ext cx="5724144" cy="2784411"/>
            <a:chOff x="2258192" y="4586945"/>
            <a:chExt cx="5724144" cy="2784411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82F08A0-98D9-9342-89A6-ACAE84619629}"/>
                </a:ext>
              </a:extLst>
            </p:cNvPr>
            <p:cNvSpPr/>
            <p:nvPr/>
          </p:nvSpPr>
          <p:spPr>
            <a:xfrm>
              <a:off x="2258192" y="4591580"/>
              <a:ext cx="5724144" cy="277977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ahoma Regular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930340C-A900-FD4A-861C-441604A6596C}"/>
                </a:ext>
              </a:extLst>
            </p:cNvPr>
            <p:cNvSpPr/>
            <p:nvPr/>
          </p:nvSpPr>
          <p:spPr>
            <a:xfrm>
              <a:off x="2258192" y="4586945"/>
              <a:ext cx="359746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I. Sensitivity Analysis </a:t>
              </a:r>
              <a:endParaRPr lang="en-US" sz="2400" dirty="0">
                <a:latin typeface="Tahoma Regular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5D249662-F9B5-0241-870E-EFB5E6D02AC7}"/>
              </a:ext>
            </a:extLst>
          </p:cNvPr>
          <p:cNvGrpSpPr/>
          <p:nvPr/>
        </p:nvGrpSpPr>
        <p:grpSpPr>
          <a:xfrm>
            <a:off x="3233928" y="3798703"/>
            <a:ext cx="5724144" cy="2779776"/>
            <a:chOff x="6426068" y="608303"/>
            <a:chExt cx="5724144" cy="2779776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C9FC0C2-9080-C44E-80B5-48CF17489BC3}"/>
                </a:ext>
              </a:extLst>
            </p:cNvPr>
            <p:cNvSpPr/>
            <p:nvPr/>
          </p:nvSpPr>
          <p:spPr>
            <a:xfrm>
              <a:off x="6426068" y="608303"/>
              <a:ext cx="5724144" cy="277977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ahoma Regular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21807A6-4C7C-A040-A86E-D7F1A38DF13D}"/>
                </a:ext>
              </a:extLst>
            </p:cNvPr>
            <p:cNvSpPr txBox="1"/>
            <p:nvPr/>
          </p:nvSpPr>
          <p:spPr>
            <a:xfrm>
              <a:off x="6449283" y="633946"/>
              <a:ext cx="489589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II. Synthesis of Previous Work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28F37A3-6D96-834B-97DB-8B9DEA94EE35}"/>
                </a:ext>
              </a:extLst>
            </p:cNvPr>
            <p:cNvSpPr/>
            <p:nvPr/>
          </p:nvSpPr>
          <p:spPr>
            <a:xfrm>
              <a:off x="6479983" y="1541699"/>
              <a:ext cx="4800600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What trends or common</a:t>
              </a:r>
            </a:p>
            <a:p>
              <a:endPara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  <a:p>
              <a:r>
                <a:rPr lang="en-US" sz="24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findings exist in the literature? </a:t>
              </a:r>
              <a:endParaRPr lang="en-US" sz="2400" dirty="0">
                <a:latin typeface="Tahoma Regular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3A68D24B-FA90-E747-B000-F0EC92667265}"/>
              </a:ext>
            </a:extLst>
          </p:cNvPr>
          <p:cNvGrpSpPr/>
          <p:nvPr/>
        </p:nvGrpSpPr>
        <p:grpSpPr>
          <a:xfrm>
            <a:off x="154768" y="822975"/>
            <a:ext cx="6116532" cy="2780056"/>
            <a:chOff x="497643" y="608303"/>
            <a:chExt cx="6116532" cy="2780056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FF85FDD-0CBB-9642-BF99-129E5E3BE6B9}"/>
                </a:ext>
              </a:extLst>
            </p:cNvPr>
            <p:cNvSpPr/>
            <p:nvPr/>
          </p:nvSpPr>
          <p:spPr>
            <a:xfrm>
              <a:off x="497644" y="608303"/>
              <a:ext cx="5721375" cy="278005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ahoma Regular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53735DB-C907-D542-A372-1EEC3D8C8678}"/>
                </a:ext>
              </a:extLst>
            </p:cNvPr>
            <p:cNvSpPr txBox="1"/>
            <p:nvPr/>
          </p:nvSpPr>
          <p:spPr>
            <a:xfrm>
              <a:off x="497643" y="618369"/>
              <a:ext cx="241604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0. Background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BC33DF08-F715-8048-9803-F06FCE68FE26}"/>
                </a:ext>
              </a:extLst>
            </p:cNvPr>
            <p:cNvSpPr/>
            <p:nvPr/>
          </p:nvSpPr>
          <p:spPr>
            <a:xfrm>
              <a:off x="497643" y="1080034"/>
              <a:ext cx="6116532" cy="193899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400" i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Motivation:</a:t>
              </a:r>
              <a:br>
                <a:rPr lang="en-US" sz="2400" i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</a:br>
              <a:r>
                <a:rPr lang="en-US" sz="2400" i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Improve hurricane intensity forecasts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sz="24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4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Hurricane intensity depends on </a:t>
              </a:r>
              <a:br>
                <a:rPr lang="en-US" sz="24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</a:br>
              <a:r>
                <a:rPr lang="en-US" sz="24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air-sea enthalpy and momentum fluxes</a:t>
              </a:r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1E9A8A96-C8C2-F741-8467-9B5B15DD5670}"/>
              </a:ext>
            </a:extLst>
          </p:cNvPr>
          <p:cNvSpPr/>
          <p:nvPr/>
        </p:nvSpPr>
        <p:spPr>
          <a:xfrm>
            <a:off x="6285938" y="1379280"/>
            <a:ext cx="506786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We showed spray-mediated fluxes…</a:t>
            </a:r>
            <a:endParaRPr lang="en-US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745B8850-6C68-8E42-9332-B0E824AFC840}"/>
                  </a:ext>
                </a:extLst>
              </p:cNvPr>
              <p:cNvSpPr/>
              <p:nvPr/>
            </p:nvSpPr>
            <p:spPr>
              <a:xfrm>
                <a:off x="6553199" y="1795999"/>
                <a:ext cx="5293058" cy="140878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only depend on 𝛥k, </a:t>
                </a:r>
                <a:r>
                  <a:rPr lang="en-US" sz="2400" dirty="0" err="1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T</a:t>
                </a:r>
                <a:r>
                  <a:rPr lang="en-US" sz="2400" baseline="-25000" dirty="0" err="1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s</a:t>
                </a:r>
                <a:r>
                  <a:rPr lang="en-US" sz="24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, U</a:t>
                </a:r>
                <a:r>
                  <a:rPr lang="en-US" sz="2400" baseline="-250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10</a:t>
                </a:r>
                <a:r>
                  <a:rPr lang="en-US" sz="24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τ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f</m:t>
                        </m:r>
                      </m:sub>
                    </m:sSub>
                  </m:oMath>
                </a14:m>
                <a:r>
                  <a:rPr lang="en-US" sz="24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𝑑𝐹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endParaRPr lang="en-US" sz="24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are most sensitive to </a:t>
                </a:r>
                <a:br>
                  <a:rPr lang="en-US" sz="24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</a:br>
                <a:r>
                  <a:rPr lang="en-US" sz="24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uncertainty in U</a:t>
                </a:r>
                <a:r>
                  <a:rPr lang="en-US" sz="2400" baseline="-250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10</a:t>
                </a:r>
                <a:endParaRPr lang="en-US" sz="2400" dirty="0"/>
              </a:p>
            </p:txBody>
          </p:sp>
        </mc:Choice>
        <mc:Fallback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745B8850-6C68-8E42-9332-B0E824AFC8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3199" y="1795999"/>
                <a:ext cx="5293058" cy="1408784"/>
              </a:xfrm>
              <a:prstGeom prst="rect">
                <a:avLst/>
              </a:prstGeom>
              <a:blipFill>
                <a:blip r:embed="rId3"/>
                <a:stretch>
                  <a:fillRect l="-1679" b="-80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21045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E57783E-E1DC-7440-81BE-946BF07D8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AF5D0-8C16-7B42-9B55-6EC08D5DBBC5}" type="slidenum">
              <a:rPr lang="en-US" smtClean="0"/>
              <a:t>29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E93CEE-64E4-3045-888B-A93E6DA0FB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47154"/>
          </a:xfrm>
        </p:spPr>
        <p:txBody>
          <a:bodyPr>
            <a:normAutofit/>
          </a:bodyPr>
          <a:lstStyle/>
          <a:p>
            <a:r>
              <a:rPr lang="en-US" sz="3000" dirty="0"/>
              <a:t>Outline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350FD9C-5E82-8C44-95B1-A4A5A41BB433}"/>
              </a:ext>
            </a:extLst>
          </p:cNvPr>
          <p:cNvGrpSpPr/>
          <p:nvPr/>
        </p:nvGrpSpPr>
        <p:grpSpPr>
          <a:xfrm>
            <a:off x="6271300" y="828406"/>
            <a:ext cx="5724144" cy="2784411"/>
            <a:chOff x="2258192" y="4586945"/>
            <a:chExt cx="5724144" cy="2784411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82F08A0-98D9-9342-89A6-ACAE84619629}"/>
                </a:ext>
              </a:extLst>
            </p:cNvPr>
            <p:cNvSpPr/>
            <p:nvPr/>
          </p:nvSpPr>
          <p:spPr>
            <a:xfrm>
              <a:off x="2258192" y="4591580"/>
              <a:ext cx="5724144" cy="277977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ahoma Regular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930340C-A900-FD4A-861C-441604A6596C}"/>
                </a:ext>
              </a:extLst>
            </p:cNvPr>
            <p:cNvSpPr/>
            <p:nvPr/>
          </p:nvSpPr>
          <p:spPr>
            <a:xfrm>
              <a:off x="2258192" y="4586945"/>
              <a:ext cx="359746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I. Sensitivity Analysis </a:t>
              </a:r>
              <a:endParaRPr lang="en-US" sz="2400" dirty="0">
                <a:latin typeface="Tahoma Regular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5D249662-F9B5-0241-870E-EFB5E6D02AC7}"/>
              </a:ext>
            </a:extLst>
          </p:cNvPr>
          <p:cNvGrpSpPr/>
          <p:nvPr/>
        </p:nvGrpSpPr>
        <p:grpSpPr>
          <a:xfrm>
            <a:off x="3233928" y="3798703"/>
            <a:ext cx="5724144" cy="2779776"/>
            <a:chOff x="6426068" y="608303"/>
            <a:chExt cx="5724144" cy="2779776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C9FC0C2-9080-C44E-80B5-48CF17489BC3}"/>
                </a:ext>
              </a:extLst>
            </p:cNvPr>
            <p:cNvSpPr/>
            <p:nvPr/>
          </p:nvSpPr>
          <p:spPr>
            <a:xfrm>
              <a:off x="6426068" y="608303"/>
              <a:ext cx="5724144" cy="277977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ahoma Regular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21807A6-4C7C-A040-A86E-D7F1A38DF13D}"/>
                </a:ext>
              </a:extLst>
            </p:cNvPr>
            <p:cNvSpPr txBox="1"/>
            <p:nvPr/>
          </p:nvSpPr>
          <p:spPr>
            <a:xfrm>
              <a:off x="6449283" y="633946"/>
              <a:ext cx="489589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II. Synthesis of Previous Work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28F37A3-6D96-834B-97DB-8B9DEA94EE35}"/>
                </a:ext>
              </a:extLst>
            </p:cNvPr>
            <p:cNvSpPr/>
            <p:nvPr/>
          </p:nvSpPr>
          <p:spPr>
            <a:xfrm>
              <a:off x="6479983" y="1541699"/>
              <a:ext cx="4800600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What trends or common</a:t>
              </a:r>
            </a:p>
            <a:p>
              <a:endPara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  <a:p>
              <a:r>
                <a:rPr lang="en-US" sz="24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findings exist in the literature? </a:t>
              </a:r>
              <a:endParaRPr lang="en-US" sz="2400" dirty="0">
                <a:latin typeface="Tahoma Regular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3A68D24B-FA90-E747-B000-F0EC92667265}"/>
              </a:ext>
            </a:extLst>
          </p:cNvPr>
          <p:cNvGrpSpPr/>
          <p:nvPr/>
        </p:nvGrpSpPr>
        <p:grpSpPr>
          <a:xfrm>
            <a:off x="154768" y="822975"/>
            <a:ext cx="6116532" cy="2780056"/>
            <a:chOff x="497643" y="608303"/>
            <a:chExt cx="6116532" cy="2780056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FF85FDD-0CBB-9642-BF99-129E5E3BE6B9}"/>
                </a:ext>
              </a:extLst>
            </p:cNvPr>
            <p:cNvSpPr/>
            <p:nvPr/>
          </p:nvSpPr>
          <p:spPr>
            <a:xfrm>
              <a:off x="497644" y="608303"/>
              <a:ext cx="5721375" cy="278005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ahoma Regular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53735DB-C907-D542-A372-1EEC3D8C8678}"/>
                </a:ext>
              </a:extLst>
            </p:cNvPr>
            <p:cNvSpPr txBox="1"/>
            <p:nvPr/>
          </p:nvSpPr>
          <p:spPr>
            <a:xfrm>
              <a:off x="497643" y="618369"/>
              <a:ext cx="241604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0. Background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BC33DF08-F715-8048-9803-F06FCE68FE26}"/>
                </a:ext>
              </a:extLst>
            </p:cNvPr>
            <p:cNvSpPr/>
            <p:nvPr/>
          </p:nvSpPr>
          <p:spPr>
            <a:xfrm>
              <a:off x="497643" y="1080034"/>
              <a:ext cx="6116532" cy="193899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400" i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Motivation:</a:t>
              </a:r>
              <a:br>
                <a:rPr lang="en-US" sz="2400" i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</a:br>
              <a:r>
                <a:rPr lang="en-US" sz="2400" i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Improve hurricane intensity forecasts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sz="24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4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Hurricane intensity depends on </a:t>
              </a:r>
              <a:br>
                <a:rPr lang="en-US" sz="24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</a:br>
              <a:r>
                <a:rPr lang="en-US" sz="24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air-sea enthalpy and momentum fluxes</a:t>
              </a:r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1E9A8A96-C8C2-F741-8467-9B5B15DD5670}"/>
              </a:ext>
            </a:extLst>
          </p:cNvPr>
          <p:cNvSpPr/>
          <p:nvPr/>
        </p:nvSpPr>
        <p:spPr>
          <a:xfrm>
            <a:off x="6285938" y="1379280"/>
            <a:ext cx="506786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We showed spray-mediated fluxes…</a:t>
            </a:r>
            <a:endParaRPr lang="en-US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745B8850-6C68-8E42-9332-B0E824AFC840}"/>
                  </a:ext>
                </a:extLst>
              </p:cNvPr>
              <p:cNvSpPr/>
              <p:nvPr/>
            </p:nvSpPr>
            <p:spPr>
              <a:xfrm>
                <a:off x="6553199" y="1795999"/>
                <a:ext cx="5293058" cy="140878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only depend on 𝛥k, </a:t>
                </a:r>
                <a:r>
                  <a:rPr lang="en-US" sz="2400" dirty="0" err="1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T</a:t>
                </a:r>
                <a:r>
                  <a:rPr lang="en-US" sz="2400" baseline="-25000" dirty="0" err="1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s</a:t>
                </a:r>
                <a:r>
                  <a:rPr lang="en-US" sz="24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, U</a:t>
                </a:r>
                <a:r>
                  <a:rPr lang="en-US" sz="2400" baseline="-250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10</a:t>
                </a:r>
                <a:r>
                  <a:rPr lang="en-US" sz="24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τ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f</m:t>
                        </m:r>
                      </m:sub>
                    </m:sSub>
                  </m:oMath>
                </a14:m>
                <a:r>
                  <a:rPr lang="en-US" sz="24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𝑑𝐹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endParaRPr lang="en-US" sz="24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are most sensitive to </a:t>
                </a:r>
                <a:br>
                  <a:rPr lang="en-US" sz="24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</a:br>
                <a:r>
                  <a:rPr lang="en-US" sz="24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uncertainty in U</a:t>
                </a:r>
                <a:r>
                  <a:rPr lang="en-US" sz="2400" baseline="-250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10</a:t>
                </a:r>
                <a:endParaRPr lang="en-US" sz="2400" dirty="0"/>
              </a:p>
            </p:txBody>
          </p:sp>
        </mc:Choice>
        <mc:Fallback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745B8850-6C68-8E42-9332-B0E824AFC8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3199" y="1795999"/>
                <a:ext cx="5293058" cy="1408784"/>
              </a:xfrm>
              <a:prstGeom prst="rect">
                <a:avLst/>
              </a:prstGeom>
              <a:blipFill>
                <a:blip r:embed="rId3"/>
                <a:stretch>
                  <a:fillRect l="-1679" b="-80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358350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E57783E-E1DC-7440-81BE-946BF07D8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AF5D0-8C16-7B42-9B55-6EC08D5DBBC5}" type="slidenum">
              <a:rPr lang="en-US" smtClean="0"/>
              <a:t>3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E93CEE-64E4-3045-888B-A93E6DA0FB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47154"/>
          </a:xfrm>
        </p:spPr>
        <p:txBody>
          <a:bodyPr>
            <a:normAutofit/>
          </a:bodyPr>
          <a:lstStyle/>
          <a:p>
            <a:r>
              <a:rPr lang="en-US" sz="3000" dirty="0"/>
              <a:t>Outline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350FD9C-5E82-8C44-95B1-A4A5A41BB433}"/>
              </a:ext>
            </a:extLst>
          </p:cNvPr>
          <p:cNvGrpSpPr/>
          <p:nvPr/>
        </p:nvGrpSpPr>
        <p:grpSpPr>
          <a:xfrm>
            <a:off x="6271300" y="828406"/>
            <a:ext cx="5724144" cy="2784411"/>
            <a:chOff x="2258192" y="4586945"/>
            <a:chExt cx="5724144" cy="2784411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82F08A0-98D9-9342-89A6-ACAE84619629}"/>
                </a:ext>
              </a:extLst>
            </p:cNvPr>
            <p:cNvSpPr/>
            <p:nvPr/>
          </p:nvSpPr>
          <p:spPr>
            <a:xfrm>
              <a:off x="2258192" y="4591580"/>
              <a:ext cx="5724144" cy="277977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ahoma Regular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930340C-A900-FD4A-861C-441604A6596C}"/>
                </a:ext>
              </a:extLst>
            </p:cNvPr>
            <p:cNvSpPr/>
            <p:nvPr/>
          </p:nvSpPr>
          <p:spPr>
            <a:xfrm>
              <a:off x="2258192" y="4586945"/>
              <a:ext cx="359746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I. Sensitivity Analysis </a:t>
              </a:r>
              <a:endParaRPr lang="en-US" sz="2400" dirty="0">
                <a:latin typeface="Tahoma Regular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3457DE3-E21B-7A4D-905A-B2987D71C1AB}"/>
                </a:ext>
              </a:extLst>
            </p:cNvPr>
            <p:cNvSpPr/>
            <p:nvPr/>
          </p:nvSpPr>
          <p:spPr>
            <a:xfrm>
              <a:off x="2258192" y="5480165"/>
              <a:ext cx="4800601" cy="1569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What do spray-mediated fluxes depend on?</a:t>
              </a:r>
            </a:p>
            <a:p>
              <a:endPara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  <a:p>
              <a:r>
                <a:rPr lang="en-US" sz="24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What are they most sensitive to?</a:t>
              </a:r>
              <a:endParaRPr lang="en-US" sz="2400" dirty="0">
                <a:latin typeface="Tahoma Regular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5D249662-F9B5-0241-870E-EFB5E6D02AC7}"/>
              </a:ext>
            </a:extLst>
          </p:cNvPr>
          <p:cNvGrpSpPr/>
          <p:nvPr/>
        </p:nvGrpSpPr>
        <p:grpSpPr>
          <a:xfrm>
            <a:off x="3233928" y="3798703"/>
            <a:ext cx="5724144" cy="2779776"/>
            <a:chOff x="6426068" y="608303"/>
            <a:chExt cx="5724144" cy="2779776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C9FC0C2-9080-C44E-80B5-48CF17489BC3}"/>
                </a:ext>
              </a:extLst>
            </p:cNvPr>
            <p:cNvSpPr/>
            <p:nvPr/>
          </p:nvSpPr>
          <p:spPr>
            <a:xfrm>
              <a:off x="6426068" y="608303"/>
              <a:ext cx="5724144" cy="277977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ahoma Regular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21807A6-4C7C-A040-A86E-D7F1A38DF13D}"/>
                </a:ext>
              </a:extLst>
            </p:cNvPr>
            <p:cNvSpPr txBox="1"/>
            <p:nvPr/>
          </p:nvSpPr>
          <p:spPr>
            <a:xfrm>
              <a:off x="6449283" y="633946"/>
              <a:ext cx="489589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II. Synthesis of Previous Work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28F37A3-6D96-834B-97DB-8B9DEA94EE35}"/>
                </a:ext>
              </a:extLst>
            </p:cNvPr>
            <p:cNvSpPr/>
            <p:nvPr/>
          </p:nvSpPr>
          <p:spPr>
            <a:xfrm>
              <a:off x="6479983" y="1541699"/>
              <a:ext cx="4800600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What trends or common</a:t>
              </a:r>
            </a:p>
            <a:p>
              <a:endPara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  <a:p>
              <a:r>
                <a:rPr lang="en-US" sz="24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findings exist in the literature? </a:t>
              </a:r>
              <a:endParaRPr lang="en-US" sz="2400" dirty="0">
                <a:latin typeface="Tahoma Regular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3A68D24B-FA90-E747-B000-F0EC92667265}"/>
              </a:ext>
            </a:extLst>
          </p:cNvPr>
          <p:cNvGrpSpPr/>
          <p:nvPr/>
        </p:nvGrpSpPr>
        <p:grpSpPr>
          <a:xfrm>
            <a:off x="154768" y="822975"/>
            <a:ext cx="6116532" cy="2780056"/>
            <a:chOff x="497643" y="608303"/>
            <a:chExt cx="6116532" cy="2780056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FF85FDD-0CBB-9642-BF99-129E5E3BE6B9}"/>
                </a:ext>
              </a:extLst>
            </p:cNvPr>
            <p:cNvSpPr/>
            <p:nvPr/>
          </p:nvSpPr>
          <p:spPr>
            <a:xfrm>
              <a:off x="497644" y="608303"/>
              <a:ext cx="5721375" cy="278005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ahoma Regular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53735DB-C907-D542-A372-1EEC3D8C8678}"/>
                </a:ext>
              </a:extLst>
            </p:cNvPr>
            <p:cNvSpPr txBox="1"/>
            <p:nvPr/>
          </p:nvSpPr>
          <p:spPr>
            <a:xfrm>
              <a:off x="497643" y="618369"/>
              <a:ext cx="241604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0. Background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BC33DF08-F715-8048-9803-F06FCE68FE26}"/>
                </a:ext>
              </a:extLst>
            </p:cNvPr>
            <p:cNvSpPr/>
            <p:nvPr/>
          </p:nvSpPr>
          <p:spPr>
            <a:xfrm>
              <a:off x="497643" y="1080034"/>
              <a:ext cx="6116532" cy="193899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400" i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Motivation:</a:t>
              </a:r>
              <a:br>
                <a:rPr lang="en-US" sz="2400" i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</a:br>
              <a:r>
                <a:rPr lang="en-US" sz="2400" i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Improve hurricane intensity forecasts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sz="24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4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Hurricane intensity depends on </a:t>
              </a:r>
              <a:br>
                <a:rPr lang="en-US" sz="24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</a:br>
              <a:r>
                <a:rPr lang="en-US" sz="24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air-sea enthalpy and momentum fluxes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387111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8BD202-3002-5244-A250-B05387F811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dirty="0"/>
              <a:t>Synthesis of Results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AB2BDE-9992-8545-B493-EB6DE10E7B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AF5D0-8C16-7B42-9B55-6EC08D5DBBC5}" type="slidenum">
              <a:rPr lang="en-US" smtClean="0"/>
              <a:t>30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C43A63-B7D5-C644-B568-A414E4D63D1E}"/>
              </a:ext>
            </a:extLst>
          </p:cNvPr>
          <p:cNvSpPr txBox="1"/>
          <p:nvPr/>
        </p:nvSpPr>
        <p:spPr>
          <a:xfrm>
            <a:off x="0" y="6273225"/>
            <a:ext cx="777765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Sroka</a:t>
            </a:r>
            <a:r>
              <a:rPr lang="en-US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S. and Emanuel, K. (Submitted). A Review of Parameterizations for Enthalpy and Momentum Fluxes from Sea Spray in Tropical Cyclones. </a:t>
            </a:r>
            <a:r>
              <a:rPr lang="en-US" sz="15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Journal of Physical Oceanography.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60D13C-49F9-914D-ABE6-7E8B3147BEE7}"/>
              </a:ext>
            </a:extLst>
          </p:cNvPr>
          <p:cNvSpPr txBox="1"/>
          <p:nvPr/>
        </p:nvSpPr>
        <p:spPr>
          <a:xfrm>
            <a:off x="1057255" y="759014"/>
            <a:ext cx="47163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ahoma Regular"/>
              </a:rPr>
              <a:t>Review of Sea Spray Parameterizations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AD7798-FA0E-7848-BB13-01582C8B91CF}"/>
              </a:ext>
            </a:extLst>
          </p:cNvPr>
          <p:cNvSpPr txBox="1"/>
          <p:nvPr/>
        </p:nvSpPr>
        <p:spPr>
          <a:xfrm>
            <a:off x="3488576" y="1159124"/>
            <a:ext cx="733236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Tahoma Regular"/>
              </a:rPr>
              <a:t>The early studies indicating sea spray fluxes were important for hurricane thermodynamics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latin typeface="Tahoma Regular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Tahoma Regular"/>
              </a:rPr>
              <a:t>The different proposed formulations for C</a:t>
            </a:r>
            <a:r>
              <a:rPr lang="en-US" baseline="-25000" dirty="0">
                <a:latin typeface="Tahoma Regular"/>
              </a:rPr>
              <a:t>K</a:t>
            </a:r>
            <a:r>
              <a:rPr lang="en-US" dirty="0">
                <a:latin typeface="Tahoma Regular"/>
              </a:rPr>
              <a:t>, C</a:t>
            </a:r>
            <a:r>
              <a:rPr lang="en-US" baseline="-25000" dirty="0">
                <a:latin typeface="Tahoma Regular"/>
              </a:rPr>
              <a:t>D</a:t>
            </a:r>
            <a:r>
              <a:rPr lang="en-US" dirty="0">
                <a:latin typeface="Tahoma Regular"/>
              </a:rPr>
              <a:t>, and the sea spray generation functions along with some possible explanations for the observed disagreement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latin typeface="Tahoma Regular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Tahoma Regular"/>
              </a:rPr>
              <a:t>The many studies which find a sea surface regime transition at about U</a:t>
            </a:r>
            <a:r>
              <a:rPr lang="en-US" baseline="-25000" dirty="0">
                <a:latin typeface="Tahoma Regular"/>
              </a:rPr>
              <a:t>10 </a:t>
            </a:r>
            <a:r>
              <a:rPr lang="en-US" dirty="0">
                <a:latin typeface="Tahoma Regular"/>
              </a:rPr>
              <a:t>= 30 m/s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latin typeface="Tahoma Regular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Tahoma Regular"/>
              </a:rPr>
              <a:t>The gradual shift away from the ‘interfacial flux’ and towards to the ‘spray flux’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latin typeface="Tahoma Regular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Tahoma Regular"/>
              </a:rPr>
              <a:t>Three common techniques for estimating the surface fluxes in the presence of spray: 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latin typeface="Tahoma Regular"/>
              </a:rPr>
              <a:t>in situ observations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latin typeface="Tahoma Regular"/>
              </a:rPr>
              <a:t>laboratory experiments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latin typeface="Tahoma Regular"/>
              </a:rPr>
              <a:t>numerical simulations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7CDE9C7-C622-8E4B-8045-BD0616A41B64}"/>
              </a:ext>
            </a:extLst>
          </p:cNvPr>
          <p:cNvSpPr/>
          <p:nvPr/>
        </p:nvSpPr>
        <p:spPr>
          <a:xfrm>
            <a:off x="3342290" y="2920621"/>
            <a:ext cx="7478646" cy="1703931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ahoma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103184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 build="p"/>
      <p:bldP spid="7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E2797-3A03-C74B-9BC8-DA5DF476F7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Common finding: A Regime Transition Near 30 m/s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D258BE7-F9EE-4E4F-8092-9207B8289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AF5D0-8C16-7B42-9B55-6EC08D5DBBC5}" type="slidenum">
              <a:rPr lang="en-US" smtClean="0"/>
              <a:t>31</a:t>
            </a:fld>
            <a:endParaRPr lang="en-US"/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A506CBF9-2797-9A46-9800-3F7D99808AC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49352" y="1625357"/>
          <a:ext cx="10123448" cy="3606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6958">
                  <a:extLst>
                    <a:ext uri="{9D8B030D-6E8A-4147-A177-3AD203B41FA5}">
                      <a16:colId xmlns:a16="http://schemas.microsoft.com/office/drawing/2014/main" val="565687511"/>
                    </a:ext>
                  </a:extLst>
                </a:gridCol>
                <a:gridCol w="2706958">
                  <a:extLst>
                    <a:ext uri="{9D8B030D-6E8A-4147-A177-3AD203B41FA5}">
                      <a16:colId xmlns:a16="http://schemas.microsoft.com/office/drawing/2014/main" val="569871422"/>
                    </a:ext>
                  </a:extLst>
                </a:gridCol>
                <a:gridCol w="2706958">
                  <a:extLst>
                    <a:ext uri="{9D8B030D-6E8A-4147-A177-3AD203B41FA5}">
                      <a16:colId xmlns:a16="http://schemas.microsoft.com/office/drawing/2014/main" val="3179564585"/>
                    </a:ext>
                  </a:extLst>
                </a:gridCol>
                <a:gridCol w="2002574">
                  <a:extLst>
                    <a:ext uri="{9D8B030D-6E8A-4147-A177-3AD203B41FA5}">
                      <a16:colId xmlns:a16="http://schemas.microsoft.com/office/drawing/2014/main" val="5065986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b="0" i="0" dirty="0">
                        <a:latin typeface="Tahoma Regula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Tahoma Regular"/>
                        </a:rPr>
                        <a:t>Method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Tahoma Regular"/>
                        </a:rPr>
                        <a:t>Transition Speed </a:t>
                      </a:r>
                    </a:p>
                    <a:p>
                      <a:r>
                        <a:rPr lang="en-US" b="0" i="0" dirty="0">
                          <a:latin typeface="Tahoma Regular"/>
                        </a:rPr>
                        <a:t>U</a:t>
                      </a:r>
                      <a:r>
                        <a:rPr lang="en-US" b="0" i="0" baseline="-25000" dirty="0">
                          <a:latin typeface="Tahoma Regular"/>
                        </a:rPr>
                        <a:t>10 </a:t>
                      </a:r>
                      <a:r>
                        <a:rPr lang="en-US" b="0" i="0" dirty="0">
                          <a:latin typeface="Tahoma Regular"/>
                        </a:rPr>
                        <a:t>[m/s]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Tahoma Regular"/>
                        </a:rPr>
                        <a:t>C</a:t>
                      </a:r>
                      <a:r>
                        <a:rPr lang="en-US" b="0" i="0" baseline="-25000" dirty="0">
                          <a:latin typeface="Tahoma Regular"/>
                        </a:rPr>
                        <a:t>K</a:t>
                      </a:r>
                      <a:r>
                        <a:rPr lang="en-US" b="0" i="0" baseline="0" dirty="0">
                          <a:latin typeface="Tahoma Regular"/>
                        </a:rPr>
                        <a:t>, C</a:t>
                      </a:r>
                      <a:r>
                        <a:rPr lang="en-US" b="0" i="0" baseline="-25000" dirty="0">
                          <a:latin typeface="Tahoma Regular"/>
                        </a:rPr>
                        <a:t>D</a:t>
                      </a:r>
                      <a:r>
                        <a:rPr lang="en-US" b="0" i="0" baseline="0" dirty="0">
                          <a:latin typeface="Tahoma Regular"/>
                        </a:rPr>
                        <a:t>, both</a:t>
                      </a:r>
                      <a:endParaRPr lang="en-US" b="0" i="0" dirty="0">
                        <a:latin typeface="Tahoma Regular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08469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i="0" dirty="0">
                          <a:latin typeface="Tahoma Regular"/>
                        </a:rPr>
                        <a:t>Emanuel (2003)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i="0" dirty="0">
                          <a:latin typeface="Tahoma Regular"/>
                        </a:rPr>
                        <a:t>Theoretical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Tahoma Regular"/>
                        </a:rPr>
                        <a:t>30 (gradient wind)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Tahoma Regular"/>
                        </a:rPr>
                        <a:t>both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94593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i="0" dirty="0">
                          <a:latin typeface="Tahoma Regular"/>
                        </a:rPr>
                        <a:t>Powell et al. (2003)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Tahoma Regular"/>
                        </a:rPr>
                        <a:t>GPS </a:t>
                      </a:r>
                      <a:r>
                        <a:rPr lang="en-US" b="0" i="0" dirty="0" err="1">
                          <a:latin typeface="Tahoma Regular"/>
                        </a:rPr>
                        <a:t>Sonde</a:t>
                      </a:r>
                      <a:r>
                        <a:rPr lang="en-US" b="0" i="0" dirty="0">
                          <a:latin typeface="Tahoma Regular"/>
                        </a:rPr>
                        <a:t>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Tahoma Regular"/>
                        </a:rPr>
                        <a:t>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Tahoma Regular"/>
                        </a:rPr>
                        <a:t>C</a:t>
                      </a:r>
                      <a:r>
                        <a:rPr lang="en-US" b="0" i="0" baseline="-25000" dirty="0">
                          <a:latin typeface="Tahoma Regular"/>
                        </a:rPr>
                        <a:t>D</a:t>
                      </a:r>
                      <a:endParaRPr lang="en-US" b="0" i="0" dirty="0">
                        <a:latin typeface="Tahoma Regular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64172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i="0" dirty="0" err="1">
                          <a:latin typeface="Tahoma Regular"/>
                        </a:rPr>
                        <a:t>Donelan</a:t>
                      </a:r>
                      <a:r>
                        <a:rPr lang="en-US" b="0" i="0" dirty="0">
                          <a:latin typeface="Tahoma Regular"/>
                        </a:rPr>
                        <a:t> et al. (2004)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Tahoma Regular"/>
                        </a:rPr>
                        <a:t>Laboratory Experiment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Tahoma Regular"/>
                        </a:rPr>
                        <a:t>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Tahoma Regular"/>
                        </a:rPr>
                        <a:t>C</a:t>
                      </a:r>
                      <a:r>
                        <a:rPr lang="en-US" b="0" i="0" baseline="-25000" dirty="0">
                          <a:latin typeface="Tahoma Regular"/>
                        </a:rPr>
                        <a:t>D</a:t>
                      </a:r>
                      <a:endParaRPr lang="en-US" b="0" i="0" dirty="0">
                        <a:latin typeface="Tahoma Regular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0079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Helvetica" pitchFamily="2" charset="0"/>
                        </a:rPr>
                        <a:t>French et al. (2007) </a:t>
                      </a:r>
                      <a:endParaRPr lang="en-US" b="0" i="0" dirty="0">
                        <a:latin typeface="Tahoma Regula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Tahoma Regular"/>
                        </a:rPr>
                        <a:t>In Situ (flight level)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Tahoma Regular"/>
                        </a:rPr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Tahoma Regular"/>
                        </a:rPr>
                        <a:t>C</a:t>
                      </a:r>
                      <a:r>
                        <a:rPr lang="en-US" b="0" i="0" baseline="-25000" dirty="0">
                          <a:latin typeface="Tahoma Regular"/>
                        </a:rPr>
                        <a:t>D</a:t>
                      </a:r>
                      <a:endParaRPr lang="en-US" b="0" i="0" dirty="0">
                        <a:latin typeface="Tahoma Regular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4976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Helvetica" pitchFamily="2" charset="0"/>
                        </a:rPr>
                        <a:t>Jarosz</a:t>
                      </a:r>
                      <a:r>
                        <a:rPr lang="en-US" dirty="0">
                          <a:latin typeface="Helvetica" pitchFamily="2" charset="0"/>
                        </a:rPr>
                        <a:t> et al. (2007)</a:t>
                      </a:r>
                      <a:endParaRPr lang="en-US" dirty="0">
                        <a:effectLst/>
                        <a:latin typeface="Helvetica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i="0" dirty="0">
                          <a:latin typeface="Tahoma Regular"/>
                        </a:rPr>
                        <a:t>In Situ (ocean Buoy)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Tahoma Regular"/>
                        </a:rPr>
                        <a:t>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Tahoma Regular"/>
                        </a:rPr>
                        <a:t>C</a:t>
                      </a:r>
                      <a:r>
                        <a:rPr lang="en-US" b="0" i="0" baseline="-25000" dirty="0">
                          <a:latin typeface="Tahoma Regular"/>
                        </a:rPr>
                        <a:t>D</a:t>
                      </a:r>
                      <a:endParaRPr lang="en-US" b="0" i="0" dirty="0">
                        <a:latin typeface="Tahoma Regular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20675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i="0" dirty="0" err="1">
                          <a:latin typeface="Tahoma Regular"/>
                        </a:rPr>
                        <a:t>Holthuijsen</a:t>
                      </a:r>
                      <a:r>
                        <a:rPr lang="en-US" b="0" i="0" dirty="0">
                          <a:latin typeface="Tahoma Regular"/>
                        </a:rPr>
                        <a:t> et al. (2012)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Tahoma Regular"/>
                        </a:rPr>
                        <a:t>GPS </a:t>
                      </a:r>
                      <a:r>
                        <a:rPr lang="en-US" b="0" i="0" dirty="0" err="1">
                          <a:latin typeface="Tahoma Regular"/>
                        </a:rPr>
                        <a:t>Sonde</a:t>
                      </a:r>
                      <a:r>
                        <a:rPr lang="en-US" b="0" i="0" dirty="0">
                          <a:latin typeface="Tahoma Regular"/>
                        </a:rPr>
                        <a:t>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Tahoma Regular"/>
                        </a:rPr>
                        <a:t>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Tahoma Regular"/>
                        </a:rPr>
                        <a:t>C</a:t>
                      </a:r>
                      <a:r>
                        <a:rPr lang="en-US" b="0" i="0" baseline="-25000" dirty="0">
                          <a:latin typeface="Tahoma Regular"/>
                        </a:rPr>
                        <a:t>D</a:t>
                      </a:r>
                      <a:endParaRPr lang="en-US" b="0" i="0" dirty="0">
                        <a:latin typeface="Tahoma Regular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63407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i="0" dirty="0" err="1">
                          <a:latin typeface="Tahoma Regular"/>
                        </a:rPr>
                        <a:t>Troitskaya</a:t>
                      </a:r>
                      <a:r>
                        <a:rPr lang="en-US" b="0" i="0" dirty="0">
                          <a:latin typeface="Tahoma Regular"/>
                        </a:rPr>
                        <a:t> et al. (2018a)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i="0" dirty="0">
                          <a:latin typeface="Tahoma Regular"/>
                        </a:rPr>
                        <a:t>Laboratory Experiment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Tahoma Regular"/>
                        </a:rPr>
                        <a:t>10 (</a:t>
                      </a:r>
                      <a:r>
                        <a:rPr lang="en-US" b="0" i="0" dirty="0" err="1">
                          <a:latin typeface="Tahoma Regular"/>
                        </a:rPr>
                        <a:t>Re</a:t>
                      </a:r>
                      <a:r>
                        <a:rPr lang="en-US" b="0" i="0" baseline="-25000" dirty="0" err="1">
                          <a:latin typeface="Tahoma Regular"/>
                        </a:rPr>
                        <a:t>B</a:t>
                      </a:r>
                      <a:r>
                        <a:rPr lang="en-US" b="0" i="0" baseline="0" dirty="0">
                          <a:latin typeface="Tahoma Regular"/>
                        </a:rPr>
                        <a:t> ~4000, 8000)</a:t>
                      </a:r>
                      <a:endParaRPr lang="en-US" b="0" i="0" dirty="0">
                        <a:latin typeface="Tahoma Regula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Tahoma Regular"/>
                        </a:rPr>
                        <a:t>both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99271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Tahoma Regular"/>
                        </a:rPr>
                        <a:t>Komori et al. (2018)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i="0" dirty="0">
                          <a:latin typeface="Tahoma Regular"/>
                        </a:rPr>
                        <a:t>Laboratory Experiment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Tahoma Regular"/>
                        </a:rPr>
                        <a:t>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Tahoma Regular"/>
                        </a:rPr>
                        <a:t>both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7071646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59F6815C-D9A2-194D-8E19-7CF8C043E5FC}"/>
              </a:ext>
            </a:extLst>
          </p:cNvPr>
          <p:cNvSpPr txBox="1"/>
          <p:nvPr/>
        </p:nvSpPr>
        <p:spPr>
          <a:xfrm>
            <a:off x="1462461" y="6077635"/>
            <a:ext cx="6610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aseline="30000" dirty="0">
                <a:latin typeface="Tahoma Regular"/>
              </a:rPr>
              <a:t>2</a:t>
            </a:r>
            <a:r>
              <a:rPr lang="en-US" dirty="0">
                <a:latin typeface="Tahoma Regular"/>
              </a:rPr>
              <a:t>New Spray Production Mechanism Characterized: bag-breakup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EF1CAB2-18ED-AA4B-A886-DD061931ABF5}"/>
              </a:ext>
            </a:extLst>
          </p:cNvPr>
          <p:cNvSpPr txBox="1"/>
          <p:nvPr/>
        </p:nvSpPr>
        <p:spPr>
          <a:xfrm>
            <a:off x="1462461" y="5664926"/>
            <a:ext cx="3711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aseline="30000" dirty="0">
                <a:latin typeface="Tahoma Regular"/>
              </a:rPr>
              <a:t>1</a:t>
            </a:r>
            <a:r>
              <a:rPr lang="en-US" dirty="0">
                <a:latin typeface="Tahoma Regular"/>
              </a:rPr>
              <a:t>100% Whitecap Fraction Reached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F8B15A9-CEB4-5A47-9B1E-7F9CD3EF31FF}"/>
              </a:ext>
            </a:extLst>
          </p:cNvPr>
          <p:cNvSpPr/>
          <p:nvPr/>
        </p:nvSpPr>
        <p:spPr>
          <a:xfrm>
            <a:off x="10972800" y="4537875"/>
            <a:ext cx="2696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aseline="30000" dirty="0">
                <a:latin typeface="Tahoma Regular"/>
              </a:rPr>
              <a:t>2</a:t>
            </a:r>
            <a:endParaRPr lang="en-US" dirty="0">
              <a:latin typeface="Tahoma Regular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7AB5D55-60A3-2C41-BAD6-50DB07711002}"/>
              </a:ext>
            </a:extLst>
          </p:cNvPr>
          <p:cNvSpPr/>
          <p:nvPr/>
        </p:nvSpPr>
        <p:spPr>
          <a:xfrm>
            <a:off x="10972800" y="4102306"/>
            <a:ext cx="2696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aseline="30000" dirty="0">
                <a:latin typeface="Tahoma Regular"/>
              </a:rPr>
              <a:t>1</a:t>
            </a:r>
            <a:endParaRPr lang="en-US" dirty="0">
              <a:latin typeface="Tahoma Regular"/>
            </a:endParaRPr>
          </a:p>
        </p:txBody>
      </p:sp>
    </p:spTree>
    <p:extLst>
      <p:ext uri="{BB962C8B-B14F-4D97-AF65-F5344CB8AC3E}">
        <p14:creationId xmlns:p14="http://schemas.microsoft.com/office/powerpoint/2010/main" val="566703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D132AF-872C-7542-8E9B-E0F1BF3FBF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Spray has been getting more…”credit” over time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DD6A19F-F926-4E41-B1AB-6FB1134F35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AF5D0-8C16-7B42-9B55-6EC08D5DBBC5}" type="slidenum">
              <a:rPr lang="en-US" smtClean="0"/>
              <a:t>32</a:t>
            </a:fld>
            <a:endParaRPr lang="en-US"/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508667CC-9D3C-7B48-B68C-A8444F1A0575}"/>
              </a:ext>
            </a:extLst>
          </p:cNvPr>
          <p:cNvSpPr/>
          <p:nvPr/>
        </p:nvSpPr>
        <p:spPr>
          <a:xfrm>
            <a:off x="304800" y="3605169"/>
            <a:ext cx="11592910" cy="831474"/>
          </a:xfrm>
          <a:prstGeom prst="rightArrow">
            <a:avLst>
              <a:gd name="adj1" fmla="val 48216"/>
              <a:gd name="adj2" fmla="val 192355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ahoma Regular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B96239-9BB1-5348-82D9-2D6FE4A16223}"/>
              </a:ext>
            </a:extLst>
          </p:cNvPr>
          <p:cNvSpPr txBox="1"/>
          <p:nvPr/>
        </p:nvSpPr>
        <p:spPr>
          <a:xfrm>
            <a:off x="8011905" y="953122"/>
            <a:ext cx="4035682" cy="1200329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Tahoma Regular"/>
              </a:rPr>
              <a:t>Richter and Stern (2014)</a:t>
            </a:r>
          </a:p>
          <a:p>
            <a:r>
              <a:rPr lang="en-US" dirty="0">
                <a:latin typeface="Tahoma Regular"/>
              </a:rPr>
              <a:t>“…enthalpy fluxes within hurricanes are likely dominated by spray at high winds.”  (U</a:t>
            </a:r>
            <a:r>
              <a:rPr lang="en-US" baseline="-25000" dirty="0">
                <a:latin typeface="Tahoma Regular"/>
              </a:rPr>
              <a:t>10 </a:t>
            </a:r>
            <a:r>
              <a:rPr lang="en-US" dirty="0">
                <a:latin typeface="Tahoma Regular"/>
              </a:rPr>
              <a:t>&gt; 60 m/s)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0733267-3090-6640-B548-1D6A1B1F1FF5}"/>
              </a:ext>
            </a:extLst>
          </p:cNvPr>
          <p:cNvCxnSpPr>
            <a:cxnSpLocks/>
            <a:endCxn id="41" idx="2"/>
          </p:cNvCxnSpPr>
          <p:nvPr/>
        </p:nvCxnSpPr>
        <p:spPr>
          <a:xfrm flipH="1" flipV="1">
            <a:off x="7815500" y="3369634"/>
            <a:ext cx="4986" cy="46063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F6CBD02-9A56-264D-8925-3516C0E76EA5}"/>
              </a:ext>
            </a:extLst>
          </p:cNvPr>
          <p:cNvCxnSpPr>
            <a:cxnSpLocks/>
          </p:cNvCxnSpPr>
          <p:nvPr/>
        </p:nvCxnSpPr>
        <p:spPr>
          <a:xfrm>
            <a:off x="1187327" y="4068660"/>
            <a:ext cx="0" cy="718563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D43AE29-C19D-2747-8DC6-064E7CA2DD66}"/>
              </a:ext>
            </a:extLst>
          </p:cNvPr>
          <p:cNvGrpSpPr/>
          <p:nvPr/>
        </p:nvGrpSpPr>
        <p:grpSpPr>
          <a:xfrm>
            <a:off x="138160" y="1810922"/>
            <a:ext cx="3441244" cy="1409741"/>
            <a:chOff x="2454623" y="1141529"/>
            <a:chExt cx="3441244" cy="1409741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E09826F8-4339-8C4F-9C60-5D23DA921592}"/>
                </a:ext>
              </a:extLst>
            </p:cNvPr>
            <p:cNvGrpSpPr/>
            <p:nvPr/>
          </p:nvGrpSpPr>
          <p:grpSpPr>
            <a:xfrm>
              <a:off x="2454623" y="1141529"/>
              <a:ext cx="3441244" cy="1387059"/>
              <a:chOff x="2053011" y="1852540"/>
              <a:chExt cx="3441244" cy="1387059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3CFC82F3-15F4-4D44-9C71-45A7207D7CE7}"/>
                  </a:ext>
                </a:extLst>
              </p:cNvPr>
              <p:cNvSpPr/>
              <p:nvPr/>
            </p:nvSpPr>
            <p:spPr>
              <a:xfrm>
                <a:off x="2058347" y="1852540"/>
                <a:ext cx="326243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effectLst/>
                    <a:latin typeface="Helvetica" pitchFamily="2" charset="0"/>
                  </a:rPr>
                  <a:t>Andreas and </a:t>
                </a:r>
                <a:r>
                  <a:rPr lang="en-US" dirty="0" err="1">
                    <a:effectLst/>
                    <a:latin typeface="Helvetica" pitchFamily="2" charset="0"/>
                  </a:rPr>
                  <a:t>Decosmo</a:t>
                </a:r>
                <a:r>
                  <a:rPr lang="en-US" dirty="0">
                    <a:effectLst/>
                    <a:latin typeface="Helvetica" pitchFamily="2" charset="0"/>
                  </a:rPr>
                  <a:t> (2001)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Rectangle 14">
                    <a:extLst>
                      <a:ext uri="{FF2B5EF4-FFF2-40B4-BE49-F238E27FC236}">
                        <a16:creationId xmlns:a16="http://schemas.microsoft.com/office/drawing/2014/main" id="{92BA6E73-5944-4C40-B2B3-89C524CECF2E}"/>
                      </a:ext>
                    </a:extLst>
                  </p:cNvPr>
                  <p:cNvSpPr/>
                  <p:nvPr/>
                </p:nvSpPr>
                <p:spPr>
                  <a:xfrm>
                    <a:off x="2069680" y="2477502"/>
                    <a:ext cx="3424575" cy="403104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10%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&lt; 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𝐿𝑎𝑡𝑒𝑛𝑡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𝑠𝑝𝑟𝑎𝑦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&lt;40%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</m:t>
                          </m:r>
                        </m:oMath>
                      </m:oMathPara>
                    </a14:m>
                    <a:endParaRPr lang="en-US" b="0" i="1" dirty="0"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5" name="Rectangle 14">
                    <a:extLst>
                      <a:ext uri="{FF2B5EF4-FFF2-40B4-BE49-F238E27FC236}">
                        <a16:creationId xmlns:a16="http://schemas.microsoft.com/office/drawing/2014/main" id="{92BA6E73-5944-4C40-B2B3-89C524CECF2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69680" y="2477502"/>
                    <a:ext cx="3424575" cy="403104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b="-625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6" name="Rectangle 15">
                    <a:extLst>
                      <a:ext uri="{FF2B5EF4-FFF2-40B4-BE49-F238E27FC236}">
                        <a16:creationId xmlns:a16="http://schemas.microsoft.com/office/drawing/2014/main" id="{126D6173-7522-7846-A5BD-29BB355D476A}"/>
                      </a:ext>
                    </a:extLst>
                  </p:cNvPr>
                  <p:cNvSpPr/>
                  <p:nvPr/>
                </p:nvSpPr>
                <p:spPr>
                  <a:xfrm>
                    <a:off x="2125314" y="2836412"/>
                    <a:ext cx="2208105" cy="403187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𝑆𝑒𝑛𝑠𝑖𝑏𝑙𝑒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𝑠𝑝𝑟𝑎𝑦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≈10%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b>
                          </m:sSub>
                        </m:oMath>
                      </m:oMathPara>
                    </a14:m>
                    <a:endParaRPr lang="en-US" dirty="0">
                      <a:latin typeface="Tahoma Regular"/>
                    </a:endParaRPr>
                  </a:p>
                </p:txBody>
              </p:sp>
            </mc:Choice>
            <mc:Fallback>
              <p:sp>
                <p:nvSpPr>
                  <p:cNvPr id="16" name="Rectangle 15">
                    <a:extLst>
                      <a:ext uri="{FF2B5EF4-FFF2-40B4-BE49-F238E27FC236}">
                        <a16:creationId xmlns:a16="http://schemas.microsoft.com/office/drawing/2014/main" id="{126D6173-7522-7846-A5BD-29BB355D476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25314" y="2836412"/>
                    <a:ext cx="2208105" cy="403187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b="-606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7" name="Rectangle 16">
                    <a:extLst>
                      <a:ext uri="{FF2B5EF4-FFF2-40B4-BE49-F238E27FC236}">
                        <a16:creationId xmlns:a16="http://schemas.microsoft.com/office/drawing/2014/main" id="{F02169A4-D161-6145-9D74-7A32F115AD42}"/>
                      </a:ext>
                    </a:extLst>
                  </p:cNvPr>
                  <p:cNvSpPr/>
                  <p:nvPr/>
                </p:nvSpPr>
                <p:spPr>
                  <a:xfrm>
                    <a:off x="2053011" y="2159915"/>
                    <a:ext cx="1595052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&lt;18 </m:t>
                        </m:r>
                      </m:oMath>
                    </a14:m>
                    <a:r>
                      <a:rPr lang="en-US" dirty="0">
                        <a:latin typeface="Tahoma Regular"/>
                      </a:rPr>
                      <a:t>m/s </a:t>
                    </a:r>
                  </a:p>
                </p:txBody>
              </p:sp>
            </mc:Choice>
            <mc:Fallback>
              <p:sp>
                <p:nvSpPr>
                  <p:cNvPr id="17" name="Rectangle 16">
                    <a:extLst>
                      <a:ext uri="{FF2B5EF4-FFF2-40B4-BE49-F238E27FC236}">
                        <a16:creationId xmlns:a16="http://schemas.microsoft.com/office/drawing/2014/main" id="{F02169A4-D161-6145-9D74-7A32F115AD42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53011" y="2159915"/>
                    <a:ext cx="1595052" cy="36933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t="-6667" r="-2381" b="-233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604D301-8CF0-8C47-AAB4-243D04F5F4D8}"/>
                </a:ext>
              </a:extLst>
            </p:cNvPr>
            <p:cNvSpPr/>
            <p:nvPr/>
          </p:nvSpPr>
          <p:spPr>
            <a:xfrm>
              <a:off x="2454623" y="1141529"/>
              <a:ext cx="3187894" cy="1409741"/>
            </a:xfrm>
            <a:prstGeom prst="rect">
              <a:avLst/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ahoma Regular"/>
              </a:endParaRPr>
            </a:p>
          </p:txBody>
        </p:sp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3F3B536-7040-1B4C-9540-AA05F2E66F1A}"/>
              </a:ext>
            </a:extLst>
          </p:cNvPr>
          <p:cNvCxnSpPr>
            <a:cxnSpLocks/>
          </p:cNvCxnSpPr>
          <p:nvPr/>
        </p:nvCxnSpPr>
        <p:spPr>
          <a:xfrm>
            <a:off x="1932768" y="3254589"/>
            <a:ext cx="0" cy="766317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527F51A-F0A0-3F44-9CD8-F8047BE58556}"/>
                  </a:ext>
                </a:extLst>
              </p:cNvPr>
              <p:cNvSpPr txBox="1"/>
              <p:nvPr/>
            </p:nvSpPr>
            <p:spPr>
              <a:xfrm>
                <a:off x="3579404" y="5135106"/>
                <a:ext cx="2840714" cy="1477328"/>
              </a:xfrm>
              <a:prstGeom prst="rect">
                <a:avLst/>
              </a:prstGeom>
              <a:noFill/>
              <a:ln w="38100">
                <a:solidFill>
                  <a:schemeClr val="accent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Tahoma Regular"/>
                  </a:rPr>
                  <a:t>Andreas (2004)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&lt;30 </m:t>
                    </m:r>
                  </m:oMath>
                </a14:m>
                <a:r>
                  <a:rPr lang="en-US" dirty="0">
                    <a:latin typeface="Tahoma Regular"/>
                  </a:rPr>
                  <a:t>m/s </a:t>
                </a:r>
              </a:p>
              <a:p>
                <a:r>
                  <a:rPr lang="en-US" dirty="0">
                    <a:latin typeface="Tahoma Regular"/>
                  </a:rPr>
                  <a:t>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𝑠𝑝𝑟𝑎𝑦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=10%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endParaRPr lang="en-US" dirty="0">
                  <a:latin typeface="Tahoma Regular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&gt;60 </m:t>
                    </m:r>
                  </m:oMath>
                </a14:m>
                <a:r>
                  <a:rPr lang="en-US" dirty="0">
                    <a:latin typeface="Tahoma Regular"/>
                  </a:rPr>
                  <a:t>m/s </a:t>
                </a:r>
              </a:p>
              <a:p>
                <a:r>
                  <a:rPr lang="en-US" dirty="0">
                    <a:latin typeface="Tahoma Regular"/>
                  </a:rPr>
                  <a:t>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𝑠𝑝𝑟𝑎𝑦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 100%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endParaRPr lang="en-US" dirty="0">
                  <a:latin typeface="Tahoma Regular"/>
                </a:endParaRPr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527F51A-F0A0-3F44-9CD8-F8047BE585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9404" y="5135106"/>
                <a:ext cx="2840714" cy="1477328"/>
              </a:xfrm>
              <a:prstGeom prst="rect">
                <a:avLst/>
              </a:prstGeom>
              <a:blipFill>
                <a:blip r:embed="rId5"/>
                <a:stretch>
                  <a:fillRect l="-1316" b="-1653"/>
                </a:stretch>
              </a:blipFill>
              <a:ln w="381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C2BBE22-9F69-5640-9E55-2F3047CD4DF9}"/>
              </a:ext>
            </a:extLst>
          </p:cNvPr>
          <p:cNvCxnSpPr>
            <a:cxnSpLocks/>
          </p:cNvCxnSpPr>
          <p:nvPr/>
        </p:nvCxnSpPr>
        <p:spPr>
          <a:xfrm>
            <a:off x="3858022" y="4041893"/>
            <a:ext cx="0" cy="1093213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oup 35">
            <a:extLst>
              <a:ext uri="{FF2B5EF4-FFF2-40B4-BE49-F238E27FC236}">
                <a16:creationId xmlns:a16="http://schemas.microsoft.com/office/drawing/2014/main" id="{7E67BD58-E4EF-DA47-9AD3-2067B4AE41CD}"/>
              </a:ext>
            </a:extLst>
          </p:cNvPr>
          <p:cNvGrpSpPr/>
          <p:nvPr/>
        </p:nvGrpSpPr>
        <p:grpSpPr>
          <a:xfrm>
            <a:off x="304800" y="4787223"/>
            <a:ext cx="2049776" cy="1634740"/>
            <a:chOff x="194445" y="1437788"/>
            <a:chExt cx="2049776" cy="163474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7D7EA8C-FB77-B149-A210-38280F68D2B0}"/>
                </a:ext>
              </a:extLst>
            </p:cNvPr>
            <p:cNvSpPr txBox="1"/>
            <p:nvPr/>
          </p:nvSpPr>
          <p:spPr>
            <a:xfrm>
              <a:off x="194445" y="1437788"/>
              <a:ext cx="193065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Tahoma Regular"/>
                </a:rPr>
                <a:t>Andreas (1992)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0373D9B4-B8B0-0A4D-AD15-15B6D302E9D2}"/>
                    </a:ext>
                  </a:extLst>
                </p:cNvPr>
                <p:cNvSpPr/>
                <p:nvPr/>
              </p:nvSpPr>
              <p:spPr>
                <a:xfrm>
                  <a:off x="194445" y="2274538"/>
                  <a:ext cx="2049776" cy="374783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31% 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𝐿𝑎𝑡𝑒𝑛𝑡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 </m:t>
                        </m:r>
                      </m:oMath>
                    </m:oMathPara>
                  </a14:m>
                  <a:endParaRPr lang="en-US" b="0" i="1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0373D9B4-B8B0-0A4D-AD15-15B6D302E9D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4445" y="2274538"/>
                  <a:ext cx="2049776" cy="374783"/>
                </a:xfrm>
                <a:prstGeom prst="rect">
                  <a:avLst/>
                </a:prstGeom>
                <a:blipFill>
                  <a:blip r:embed="rId6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12FC26FA-3D6F-0A42-9E34-038C7FC1D9CA}"/>
                    </a:ext>
                  </a:extLst>
                </p:cNvPr>
                <p:cNvSpPr/>
                <p:nvPr/>
              </p:nvSpPr>
              <p:spPr>
                <a:xfrm>
                  <a:off x="336927" y="2589069"/>
                  <a:ext cx="1734465" cy="384721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26% 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𝑆𝑒𝑛𝑠𝑖𝑏𝑙𝑒</m:t>
                            </m:r>
                          </m:sup>
                        </m:sSubSup>
                      </m:oMath>
                    </m:oMathPara>
                  </a14:m>
                  <a:endParaRPr lang="en-US" dirty="0">
                    <a:latin typeface="Tahoma Regular"/>
                  </a:endParaRPr>
                </a:p>
              </p:txBody>
            </p:sp>
          </mc:Choice>
          <mc:Fallback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12FC26FA-3D6F-0A42-9E34-038C7FC1D9C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6927" y="2589069"/>
                  <a:ext cx="1734465" cy="384721"/>
                </a:xfrm>
                <a:prstGeom prst="rect">
                  <a:avLst/>
                </a:prstGeom>
                <a:blipFill>
                  <a:blip r:embed="rId7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6A6E588-7057-DB4F-B5DC-D7341DAECFC1}"/>
                </a:ext>
              </a:extLst>
            </p:cNvPr>
            <p:cNvSpPr/>
            <p:nvPr/>
          </p:nvSpPr>
          <p:spPr>
            <a:xfrm>
              <a:off x="194445" y="1437788"/>
              <a:ext cx="2049775" cy="1634740"/>
            </a:xfrm>
            <a:prstGeom prst="rect">
              <a:avLst/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ahoma Regular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DA17139F-CFBC-E345-AFEE-E12AB695BDA3}"/>
                    </a:ext>
                  </a:extLst>
                </p:cNvPr>
                <p:cNvSpPr/>
                <p:nvPr/>
              </p:nvSpPr>
              <p:spPr>
                <a:xfrm>
                  <a:off x="289865" y="1846399"/>
                  <a:ext cx="1595052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&lt;20 </m:t>
                      </m:r>
                    </m:oMath>
                  </a14:m>
                  <a:r>
                    <a:rPr lang="en-US" dirty="0">
                      <a:latin typeface="Tahoma Regular"/>
                    </a:rPr>
                    <a:t>m/s </a:t>
                  </a:r>
                </a:p>
              </p:txBody>
            </p:sp>
          </mc:Choice>
          <mc:Fallback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DA17139F-CFBC-E345-AFEE-E12AB695BDA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9865" y="1846399"/>
                  <a:ext cx="1595052" cy="369332"/>
                </a:xfrm>
                <a:prstGeom prst="rect">
                  <a:avLst/>
                </a:prstGeom>
                <a:blipFill>
                  <a:blip r:embed="rId8"/>
                  <a:stretch>
                    <a:fillRect t="-3333" r="-1587" b="-2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8B53606-F13C-374E-9E45-D5E2804C263D}"/>
                  </a:ext>
                </a:extLst>
              </p:cNvPr>
              <p:cNvSpPr txBox="1"/>
              <p:nvPr/>
            </p:nvSpPr>
            <p:spPr>
              <a:xfrm>
                <a:off x="7304466" y="4849767"/>
                <a:ext cx="3010411" cy="1227580"/>
              </a:xfrm>
              <a:prstGeom prst="rect">
                <a:avLst/>
              </a:prstGeom>
              <a:noFill/>
              <a:ln w="38100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Tahoma Regular"/>
                  </a:rPr>
                  <a:t>Troitskaya et al. (2018b)</a:t>
                </a:r>
              </a:p>
              <a:p>
                <a:r>
                  <a:rPr lang="en-US" dirty="0">
                    <a:latin typeface="Tahoma Regular"/>
                  </a:rPr>
                  <a:t>         U</a:t>
                </a:r>
                <a:r>
                  <a:rPr lang="en-US" baseline="-25000" dirty="0">
                    <a:latin typeface="Tahoma Regular"/>
                  </a:rPr>
                  <a:t>10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≈ </m:t>
                    </m:r>
                  </m:oMath>
                </a14:m>
                <a:r>
                  <a:rPr lang="en-US" dirty="0">
                    <a:latin typeface="Tahoma Regular"/>
                  </a:rPr>
                  <a:t>60 m/s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𝐾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𝑠𝑝𝑟𝑎𝑦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≈55%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𝐾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Tahoma Regular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𝑠𝑝𝑟𝑎𝑦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=20%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𝜏</m:t>
                      </m:r>
                    </m:oMath>
                  </m:oMathPara>
                </a14:m>
                <a:endParaRPr lang="en-US" dirty="0">
                  <a:latin typeface="Tahoma Regular"/>
                </a:endParaRPr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8B53606-F13C-374E-9E45-D5E2804C26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4466" y="4849767"/>
                <a:ext cx="3010411" cy="1227580"/>
              </a:xfrm>
              <a:prstGeom prst="rect">
                <a:avLst/>
              </a:prstGeom>
              <a:blipFill>
                <a:blip r:embed="rId9"/>
                <a:stretch>
                  <a:fillRect l="-830" t="-990" b="-1980"/>
                </a:stretch>
              </a:blipFill>
              <a:ln w="381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06D8487E-7B91-5C46-AE02-90CFF1B85579}"/>
              </a:ext>
            </a:extLst>
          </p:cNvPr>
          <p:cNvCxnSpPr>
            <a:cxnSpLocks/>
          </p:cNvCxnSpPr>
          <p:nvPr/>
        </p:nvCxnSpPr>
        <p:spPr>
          <a:xfrm>
            <a:off x="9682668" y="2129437"/>
            <a:ext cx="0" cy="173364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B4CB971C-0C40-4240-80F9-FB25CE9156E0}"/>
              </a:ext>
            </a:extLst>
          </p:cNvPr>
          <p:cNvCxnSpPr>
            <a:cxnSpLocks/>
          </p:cNvCxnSpPr>
          <p:nvPr/>
        </p:nvCxnSpPr>
        <p:spPr>
          <a:xfrm>
            <a:off x="10100573" y="4146197"/>
            <a:ext cx="5002" cy="71089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Group 38">
            <a:extLst>
              <a:ext uri="{FF2B5EF4-FFF2-40B4-BE49-F238E27FC236}">
                <a16:creationId xmlns:a16="http://schemas.microsoft.com/office/drawing/2014/main" id="{8A984BC8-43B5-074B-B238-2874ED69354E}"/>
              </a:ext>
            </a:extLst>
          </p:cNvPr>
          <p:cNvGrpSpPr/>
          <p:nvPr/>
        </p:nvGrpSpPr>
        <p:grpSpPr>
          <a:xfrm>
            <a:off x="6221553" y="2361336"/>
            <a:ext cx="3441244" cy="1021545"/>
            <a:chOff x="2454623" y="1542972"/>
            <a:chExt cx="3441244" cy="1021545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2966DA36-15C0-4A47-ABBF-DE6C5A1DA2F9}"/>
                </a:ext>
              </a:extLst>
            </p:cNvPr>
            <p:cNvGrpSpPr/>
            <p:nvPr/>
          </p:nvGrpSpPr>
          <p:grpSpPr>
            <a:xfrm>
              <a:off x="2459959" y="1542972"/>
              <a:ext cx="3435908" cy="1021545"/>
              <a:chOff x="2058347" y="2253983"/>
              <a:chExt cx="3435908" cy="1021545"/>
            </a:xfrm>
          </p:grpSpPr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9ADE3375-B8CC-0441-9834-48E1BC36ACBB}"/>
                  </a:ext>
                </a:extLst>
              </p:cNvPr>
              <p:cNvSpPr/>
              <p:nvPr/>
            </p:nvSpPr>
            <p:spPr>
              <a:xfrm>
                <a:off x="2058347" y="2253983"/>
                <a:ext cx="177484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effectLst/>
                    <a:latin typeface="Helvetica" pitchFamily="2" charset="0"/>
                  </a:rPr>
                  <a:t>Andreas (2010)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3" name="Rectangle 42">
                    <a:extLst>
                      <a:ext uri="{FF2B5EF4-FFF2-40B4-BE49-F238E27FC236}">
                        <a16:creationId xmlns:a16="http://schemas.microsoft.com/office/drawing/2014/main" id="{BACF9B91-D3AF-1444-83CA-A09C5196D177}"/>
                      </a:ext>
                    </a:extLst>
                  </p:cNvPr>
                  <p:cNvSpPr/>
                  <p:nvPr/>
                </p:nvSpPr>
                <p:spPr>
                  <a:xfrm>
                    <a:off x="2069680" y="2878945"/>
                    <a:ext cx="3424575" cy="396583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𝑠𝑝𝑟𝑎𝑦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≈50%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</m:t>
                          </m:r>
                        </m:oMath>
                      </m:oMathPara>
                    </a14:m>
                    <a:endParaRPr lang="en-US" b="0" i="1" dirty="0"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43" name="Rectangle 42">
                    <a:extLst>
                      <a:ext uri="{FF2B5EF4-FFF2-40B4-BE49-F238E27FC236}">
                        <a16:creationId xmlns:a16="http://schemas.microsoft.com/office/drawing/2014/main" id="{BACF9B91-D3AF-1444-83CA-A09C5196D17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69680" y="2878945"/>
                    <a:ext cx="3424575" cy="396583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b="-937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45" name="Rectangle 44">
                    <a:extLst>
                      <a:ext uri="{FF2B5EF4-FFF2-40B4-BE49-F238E27FC236}">
                        <a16:creationId xmlns:a16="http://schemas.microsoft.com/office/drawing/2014/main" id="{DD3CE2C4-E2B3-E04C-961E-84E4EDD5D0B0}"/>
                      </a:ext>
                    </a:extLst>
                  </p:cNvPr>
                  <p:cNvSpPr/>
                  <p:nvPr/>
                </p:nvSpPr>
                <p:spPr>
                  <a:xfrm>
                    <a:off x="2726258" y="2548302"/>
                    <a:ext cx="1595052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&lt;40 </m:t>
                        </m:r>
                      </m:oMath>
                    </a14:m>
                    <a:r>
                      <a:rPr lang="en-US" dirty="0">
                        <a:latin typeface="Tahoma Regular"/>
                      </a:rPr>
                      <a:t>m/s </a:t>
                    </a:r>
                  </a:p>
                </p:txBody>
              </p:sp>
            </mc:Choice>
            <mc:Fallback>
              <p:sp>
                <p:nvSpPr>
                  <p:cNvPr id="45" name="Rectangle 44">
                    <a:extLst>
                      <a:ext uri="{FF2B5EF4-FFF2-40B4-BE49-F238E27FC236}">
                        <a16:creationId xmlns:a16="http://schemas.microsoft.com/office/drawing/2014/main" id="{DD3CE2C4-E2B3-E04C-961E-84E4EDD5D0B0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26258" y="2548302"/>
                    <a:ext cx="1595052" cy="369332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t="-6667" r="-2381" b="-233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76F3D59E-B63C-1C49-AD2E-9FA248091DEC}"/>
                </a:ext>
              </a:extLst>
            </p:cNvPr>
            <p:cNvSpPr/>
            <p:nvPr/>
          </p:nvSpPr>
          <p:spPr>
            <a:xfrm>
              <a:off x="2454623" y="1542972"/>
              <a:ext cx="3187894" cy="1008298"/>
            </a:xfrm>
            <a:prstGeom prst="rect">
              <a:avLst/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ahoma Regular"/>
              </a:endParaRPr>
            </a:p>
          </p:txBody>
        </p:sp>
      </p:grp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4AA8E79C-D0B0-C548-9760-8A693B17EDD2}"/>
              </a:ext>
            </a:extLst>
          </p:cNvPr>
          <p:cNvCxnSpPr>
            <a:cxnSpLocks/>
          </p:cNvCxnSpPr>
          <p:nvPr/>
        </p:nvCxnSpPr>
        <p:spPr>
          <a:xfrm>
            <a:off x="4623738" y="2487629"/>
            <a:ext cx="0" cy="1444547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1F9C827B-3758-D440-B8E9-2DDABBCE98B1}"/>
                  </a:ext>
                </a:extLst>
              </p:cNvPr>
              <p:cNvSpPr txBox="1"/>
              <p:nvPr/>
            </p:nvSpPr>
            <p:spPr>
              <a:xfrm>
                <a:off x="3465886" y="940300"/>
                <a:ext cx="2544736" cy="1521186"/>
              </a:xfrm>
              <a:prstGeom prst="rect">
                <a:avLst/>
              </a:prstGeom>
              <a:noFill/>
              <a:ln w="38100">
                <a:solidFill>
                  <a:schemeClr val="accent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Tahoma Regular"/>
                  </a:rPr>
                  <a:t>Zhao et al. (2006)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≈50 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≈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latin typeface="Tahoma Regular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𝑠𝑝𝑟𝑎𝑦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𝜏</m:t>
                      </m:r>
                    </m:oMath>
                  </m:oMathPara>
                </a14:m>
                <a:endParaRPr lang="en-US" dirty="0">
                  <a:latin typeface="Tahoma Regular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≈5 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𝑅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≈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latin typeface="Tahoma Regular"/>
                </a:endParaRPr>
              </a:p>
              <a:p>
                <a:r>
                  <a:rPr lang="en-US" dirty="0">
                    <a:latin typeface="Tahoma Regular"/>
                  </a:rPr>
                  <a:t>         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𝑠𝑝𝑟𝑎𝑦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∼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  </m:t>
                    </m:r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1F9C827B-3758-D440-B8E9-2DDABBCE98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5886" y="940300"/>
                <a:ext cx="2544736" cy="1521186"/>
              </a:xfrm>
              <a:prstGeom prst="rect">
                <a:avLst/>
              </a:prstGeom>
              <a:blipFill>
                <a:blip r:embed="rId12"/>
                <a:stretch>
                  <a:fillRect l="-1471" b="-806"/>
                </a:stretch>
              </a:blipFill>
              <a:ln w="381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556501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E57783E-E1DC-7440-81BE-946BF07D8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AF5D0-8C16-7B42-9B55-6EC08D5DBBC5}" type="slidenum">
              <a:rPr lang="en-US" smtClean="0"/>
              <a:t>33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E93CEE-64E4-3045-888B-A93E6DA0FB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47154"/>
          </a:xfrm>
        </p:spPr>
        <p:txBody>
          <a:bodyPr>
            <a:normAutofit/>
          </a:bodyPr>
          <a:lstStyle/>
          <a:p>
            <a:r>
              <a:rPr lang="en-US" sz="3000" dirty="0"/>
              <a:t>Outline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350FD9C-5E82-8C44-95B1-A4A5A41BB433}"/>
              </a:ext>
            </a:extLst>
          </p:cNvPr>
          <p:cNvGrpSpPr/>
          <p:nvPr/>
        </p:nvGrpSpPr>
        <p:grpSpPr>
          <a:xfrm>
            <a:off x="6271300" y="828406"/>
            <a:ext cx="5724144" cy="2784411"/>
            <a:chOff x="2258192" y="4586945"/>
            <a:chExt cx="5724144" cy="2784411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82F08A0-98D9-9342-89A6-ACAE84619629}"/>
                </a:ext>
              </a:extLst>
            </p:cNvPr>
            <p:cNvSpPr/>
            <p:nvPr/>
          </p:nvSpPr>
          <p:spPr>
            <a:xfrm>
              <a:off x="2258192" y="4591580"/>
              <a:ext cx="5724144" cy="277977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ahoma Regular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930340C-A900-FD4A-861C-441604A6596C}"/>
                </a:ext>
              </a:extLst>
            </p:cNvPr>
            <p:cNvSpPr/>
            <p:nvPr/>
          </p:nvSpPr>
          <p:spPr>
            <a:xfrm>
              <a:off x="2258192" y="4586945"/>
              <a:ext cx="359746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I. Sensitivity Analysis </a:t>
              </a:r>
              <a:endParaRPr lang="en-US" sz="2400" dirty="0">
                <a:latin typeface="Tahoma Regular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5D249662-F9B5-0241-870E-EFB5E6D02AC7}"/>
              </a:ext>
            </a:extLst>
          </p:cNvPr>
          <p:cNvGrpSpPr/>
          <p:nvPr/>
        </p:nvGrpSpPr>
        <p:grpSpPr>
          <a:xfrm>
            <a:off x="3233928" y="3798703"/>
            <a:ext cx="5724144" cy="2779776"/>
            <a:chOff x="6426068" y="608303"/>
            <a:chExt cx="5724144" cy="2779776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C9FC0C2-9080-C44E-80B5-48CF17489BC3}"/>
                </a:ext>
              </a:extLst>
            </p:cNvPr>
            <p:cNvSpPr/>
            <p:nvPr/>
          </p:nvSpPr>
          <p:spPr>
            <a:xfrm>
              <a:off x="6426068" y="608303"/>
              <a:ext cx="5724144" cy="277977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ahoma Regular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21807A6-4C7C-A040-A86E-D7F1A38DF13D}"/>
                </a:ext>
              </a:extLst>
            </p:cNvPr>
            <p:cNvSpPr txBox="1"/>
            <p:nvPr/>
          </p:nvSpPr>
          <p:spPr>
            <a:xfrm>
              <a:off x="6449283" y="633946"/>
              <a:ext cx="489589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II. Synthesis of Previous Work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28F37A3-6D96-834B-97DB-8B9DEA94EE35}"/>
                </a:ext>
              </a:extLst>
            </p:cNvPr>
            <p:cNvSpPr/>
            <p:nvPr/>
          </p:nvSpPr>
          <p:spPr>
            <a:xfrm>
              <a:off x="6479983" y="1541699"/>
              <a:ext cx="4800600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What trends or common</a:t>
              </a:r>
            </a:p>
            <a:p>
              <a:endPara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  <a:p>
              <a:r>
                <a:rPr lang="en-US" sz="24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findings exist in the literature? </a:t>
              </a:r>
              <a:endParaRPr lang="en-US" sz="2400" dirty="0">
                <a:latin typeface="Tahoma Regular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3A68D24B-FA90-E747-B000-F0EC92667265}"/>
              </a:ext>
            </a:extLst>
          </p:cNvPr>
          <p:cNvGrpSpPr/>
          <p:nvPr/>
        </p:nvGrpSpPr>
        <p:grpSpPr>
          <a:xfrm>
            <a:off x="154768" y="822975"/>
            <a:ext cx="6116532" cy="2780056"/>
            <a:chOff x="497643" y="608303"/>
            <a:chExt cx="6116532" cy="2780056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FF85FDD-0CBB-9642-BF99-129E5E3BE6B9}"/>
                </a:ext>
              </a:extLst>
            </p:cNvPr>
            <p:cNvSpPr/>
            <p:nvPr/>
          </p:nvSpPr>
          <p:spPr>
            <a:xfrm>
              <a:off x="497644" y="608303"/>
              <a:ext cx="5721375" cy="278005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ahoma Regular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53735DB-C907-D542-A372-1EEC3D8C8678}"/>
                </a:ext>
              </a:extLst>
            </p:cNvPr>
            <p:cNvSpPr txBox="1"/>
            <p:nvPr/>
          </p:nvSpPr>
          <p:spPr>
            <a:xfrm>
              <a:off x="497643" y="618369"/>
              <a:ext cx="241604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0. Background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BC33DF08-F715-8048-9803-F06FCE68FE26}"/>
                </a:ext>
              </a:extLst>
            </p:cNvPr>
            <p:cNvSpPr/>
            <p:nvPr/>
          </p:nvSpPr>
          <p:spPr>
            <a:xfrm>
              <a:off x="497643" y="1080034"/>
              <a:ext cx="6116532" cy="193899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400" i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Motivation:</a:t>
              </a:r>
              <a:br>
                <a:rPr lang="en-US" sz="2400" i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</a:br>
              <a:r>
                <a:rPr lang="en-US" sz="2400" i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Improve hurricane intensity forecasts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sz="24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4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Hurricane intensity depends on </a:t>
              </a:r>
              <a:br>
                <a:rPr lang="en-US" sz="24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</a:br>
              <a:r>
                <a:rPr lang="en-US" sz="24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air-sea enthalpy and momentum fluxes</a:t>
              </a:r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1E9A8A96-C8C2-F741-8467-9B5B15DD5670}"/>
              </a:ext>
            </a:extLst>
          </p:cNvPr>
          <p:cNvSpPr/>
          <p:nvPr/>
        </p:nvSpPr>
        <p:spPr>
          <a:xfrm>
            <a:off x="6285938" y="1379280"/>
            <a:ext cx="506786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We showed spray-mediated fluxes…</a:t>
            </a:r>
            <a:endParaRPr lang="en-US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745B8850-6C68-8E42-9332-B0E824AFC840}"/>
                  </a:ext>
                </a:extLst>
              </p:cNvPr>
              <p:cNvSpPr/>
              <p:nvPr/>
            </p:nvSpPr>
            <p:spPr>
              <a:xfrm>
                <a:off x="6553199" y="1795999"/>
                <a:ext cx="5293058" cy="140878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only depend on 𝛥k, </a:t>
                </a:r>
                <a:r>
                  <a:rPr lang="en-US" sz="2400" dirty="0" err="1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T</a:t>
                </a:r>
                <a:r>
                  <a:rPr lang="en-US" sz="2400" baseline="-25000" dirty="0" err="1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s</a:t>
                </a:r>
                <a:r>
                  <a:rPr lang="en-US" sz="24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, U</a:t>
                </a:r>
                <a:r>
                  <a:rPr lang="en-US" sz="2400" baseline="-250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10</a:t>
                </a:r>
                <a:r>
                  <a:rPr lang="en-US" sz="24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τ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f</m:t>
                        </m:r>
                      </m:sub>
                    </m:sSub>
                  </m:oMath>
                </a14:m>
                <a:r>
                  <a:rPr lang="en-US" sz="24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𝑑𝐹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endParaRPr lang="en-US" sz="24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are most sensitive to </a:t>
                </a:r>
                <a:br>
                  <a:rPr lang="en-US" sz="24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</a:br>
                <a:r>
                  <a:rPr lang="en-US" sz="24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uncertainty in U</a:t>
                </a:r>
                <a:r>
                  <a:rPr lang="en-US" sz="2400" baseline="-250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10</a:t>
                </a:r>
                <a:endParaRPr lang="en-US" sz="2400" dirty="0"/>
              </a:p>
            </p:txBody>
          </p:sp>
        </mc:Choice>
        <mc:Fallback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745B8850-6C68-8E42-9332-B0E824AFC8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3199" y="1795999"/>
                <a:ext cx="5293058" cy="1408784"/>
              </a:xfrm>
              <a:prstGeom prst="rect">
                <a:avLst/>
              </a:prstGeom>
              <a:blipFill>
                <a:blip r:embed="rId3"/>
                <a:stretch>
                  <a:fillRect l="-1679" b="-80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603231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E57783E-E1DC-7440-81BE-946BF07D8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AF5D0-8C16-7B42-9B55-6EC08D5DBBC5}" type="slidenum">
              <a:rPr lang="en-US" smtClean="0"/>
              <a:t>34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E93CEE-64E4-3045-888B-A93E6DA0FB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47154"/>
          </a:xfrm>
        </p:spPr>
        <p:txBody>
          <a:bodyPr>
            <a:normAutofit/>
          </a:bodyPr>
          <a:lstStyle/>
          <a:p>
            <a:pPr algn="ctr"/>
            <a:r>
              <a:rPr lang="en-US" sz="3000" dirty="0"/>
              <a:t>Questions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350FD9C-5E82-8C44-95B1-A4A5A41BB433}"/>
              </a:ext>
            </a:extLst>
          </p:cNvPr>
          <p:cNvGrpSpPr/>
          <p:nvPr/>
        </p:nvGrpSpPr>
        <p:grpSpPr>
          <a:xfrm>
            <a:off x="6271300" y="828406"/>
            <a:ext cx="5724144" cy="2784411"/>
            <a:chOff x="2258192" y="4586945"/>
            <a:chExt cx="5724144" cy="2784411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82F08A0-98D9-9342-89A6-ACAE84619629}"/>
                </a:ext>
              </a:extLst>
            </p:cNvPr>
            <p:cNvSpPr/>
            <p:nvPr/>
          </p:nvSpPr>
          <p:spPr>
            <a:xfrm>
              <a:off x="2258192" y="4591580"/>
              <a:ext cx="5724144" cy="277977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ahoma Regular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930340C-A900-FD4A-861C-441604A6596C}"/>
                </a:ext>
              </a:extLst>
            </p:cNvPr>
            <p:cNvSpPr/>
            <p:nvPr/>
          </p:nvSpPr>
          <p:spPr>
            <a:xfrm>
              <a:off x="2258192" y="4586945"/>
              <a:ext cx="359746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I. Sensitivity Analysis </a:t>
              </a:r>
              <a:endParaRPr lang="en-US" sz="2400" dirty="0">
                <a:latin typeface="Tahoma Regular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5D249662-F9B5-0241-870E-EFB5E6D02AC7}"/>
              </a:ext>
            </a:extLst>
          </p:cNvPr>
          <p:cNvGrpSpPr/>
          <p:nvPr/>
        </p:nvGrpSpPr>
        <p:grpSpPr>
          <a:xfrm>
            <a:off x="3191847" y="3798703"/>
            <a:ext cx="5766225" cy="3190607"/>
            <a:chOff x="6383987" y="608303"/>
            <a:chExt cx="5766225" cy="3190607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C9FC0C2-9080-C44E-80B5-48CF17489BC3}"/>
                </a:ext>
              </a:extLst>
            </p:cNvPr>
            <p:cNvSpPr/>
            <p:nvPr/>
          </p:nvSpPr>
          <p:spPr>
            <a:xfrm>
              <a:off x="6426068" y="608303"/>
              <a:ext cx="5724144" cy="277977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ahoma Regular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21807A6-4C7C-A040-A86E-D7F1A38DF13D}"/>
                </a:ext>
              </a:extLst>
            </p:cNvPr>
            <p:cNvSpPr txBox="1"/>
            <p:nvPr/>
          </p:nvSpPr>
          <p:spPr>
            <a:xfrm>
              <a:off x="6449283" y="633946"/>
              <a:ext cx="489589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II. Synthesis of Previous Work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28F37A3-6D96-834B-97DB-8B9DEA94EE35}"/>
                </a:ext>
              </a:extLst>
            </p:cNvPr>
            <p:cNvSpPr/>
            <p:nvPr/>
          </p:nvSpPr>
          <p:spPr>
            <a:xfrm>
              <a:off x="6383987" y="1121254"/>
              <a:ext cx="5322757" cy="267765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400" i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Emerging Trend:</a:t>
              </a:r>
              <a:r>
                <a:rPr lang="en-US" sz="24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spray-mediated fluxes dominate at high wind speeds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400" i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Common Finding:</a:t>
              </a:r>
              <a:r>
                <a:rPr lang="en-US" sz="24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the sea surface transitions around U</a:t>
              </a:r>
              <a:r>
                <a:rPr lang="en-US" sz="2400" baseline="-250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10</a:t>
              </a:r>
              <a:r>
                <a:rPr lang="en-US" sz="24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= 30 m/s</a:t>
              </a:r>
              <a:endParaRPr lang="en-US" sz="2400" dirty="0"/>
            </a:p>
            <a:p>
              <a:endPara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3A68D24B-FA90-E747-B000-F0EC92667265}"/>
              </a:ext>
            </a:extLst>
          </p:cNvPr>
          <p:cNvGrpSpPr/>
          <p:nvPr/>
        </p:nvGrpSpPr>
        <p:grpSpPr>
          <a:xfrm>
            <a:off x="154768" y="822975"/>
            <a:ext cx="6116532" cy="2780056"/>
            <a:chOff x="497643" y="608303"/>
            <a:chExt cx="6116532" cy="2780056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FF85FDD-0CBB-9642-BF99-129E5E3BE6B9}"/>
                </a:ext>
              </a:extLst>
            </p:cNvPr>
            <p:cNvSpPr/>
            <p:nvPr/>
          </p:nvSpPr>
          <p:spPr>
            <a:xfrm>
              <a:off x="497644" y="608303"/>
              <a:ext cx="5721375" cy="278005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ahoma Regular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53735DB-C907-D542-A372-1EEC3D8C8678}"/>
                </a:ext>
              </a:extLst>
            </p:cNvPr>
            <p:cNvSpPr txBox="1"/>
            <p:nvPr/>
          </p:nvSpPr>
          <p:spPr>
            <a:xfrm>
              <a:off x="497643" y="618369"/>
              <a:ext cx="241604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0. Background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BC33DF08-F715-8048-9803-F06FCE68FE26}"/>
                </a:ext>
              </a:extLst>
            </p:cNvPr>
            <p:cNvSpPr/>
            <p:nvPr/>
          </p:nvSpPr>
          <p:spPr>
            <a:xfrm>
              <a:off x="497643" y="1080034"/>
              <a:ext cx="6116532" cy="193899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400" i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Motivation:</a:t>
              </a:r>
              <a:br>
                <a:rPr lang="en-US" sz="2400" i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</a:br>
              <a:r>
                <a:rPr lang="en-US" sz="2400" i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Improve hurricane intensity forecasts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sz="24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4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Hurricane intensity depends on </a:t>
              </a:r>
              <a:br>
                <a:rPr lang="en-US" sz="24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</a:br>
              <a:r>
                <a:rPr lang="en-US" sz="24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air-sea enthalpy and momentum fluxes</a:t>
              </a:r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1E9A8A96-C8C2-F741-8467-9B5B15DD5670}"/>
              </a:ext>
            </a:extLst>
          </p:cNvPr>
          <p:cNvSpPr/>
          <p:nvPr/>
        </p:nvSpPr>
        <p:spPr>
          <a:xfrm>
            <a:off x="6285938" y="1379280"/>
            <a:ext cx="506786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We showed spray-mediated fluxes…</a:t>
            </a:r>
            <a:endParaRPr lang="en-US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745B8850-6C68-8E42-9332-B0E824AFC840}"/>
                  </a:ext>
                </a:extLst>
              </p:cNvPr>
              <p:cNvSpPr/>
              <p:nvPr/>
            </p:nvSpPr>
            <p:spPr>
              <a:xfrm>
                <a:off x="6553199" y="1795999"/>
                <a:ext cx="5293058" cy="140878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only depend on 𝛥k, </a:t>
                </a:r>
                <a:r>
                  <a:rPr lang="en-US" sz="2400" dirty="0" err="1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T</a:t>
                </a:r>
                <a:r>
                  <a:rPr lang="en-US" sz="2400" baseline="-25000" dirty="0" err="1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s</a:t>
                </a:r>
                <a:r>
                  <a:rPr lang="en-US" sz="24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, U</a:t>
                </a:r>
                <a:r>
                  <a:rPr lang="en-US" sz="2400" baseline="-250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10</a:t>
                </a:r>
                <a:r>
                  <a:rPr lang="en-US" sz="24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τ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f</m:t>
                        </m:r>
                      </m:sub>
                    </m:sSub>
                  </m:oMath>
                </a14:m>
                <a:r>
                  <a:rPr lang="en-US" sz="24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𝑑𝐹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endParaRPr lang="en-US" sz="24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are most sensitive to </a:t>
                </a:r>
                <a:br>
                  <a:rPr lang="en-US" sz="24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</a:br>
                <a:r>
                  <a:rPr lang="en-US" sz="24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uncertainty in U</a:t>
                </a:r>
                <a:r>
                  <a:rPr lang="en-US" sz="2400" baseline="-250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10</a:t>
                </a:r>
                <a:endParaRPr lang="en-US" sz="2400" dirty="0"/>
              </a:p>
            </p:txBody>
          </p:sp>
        </mc:Choice>
        <mc:Fallback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745B8850-6C68-8E42-9332-B0E824AFC8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3199" y="1795999"/>
                <a:ext cx="5293058" cy="1408784"/>
              </a:xfrm>
              <a:prstGeom prst="rect">
                <a:avLst/>
              </a:prstGeom>
              <a:blipFill>
                <a:blip r:embed="rId3"/>
                <a:stretch>
                  <a:fillRect l="-1679" b="-80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353929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3EA6A-D9F0-6840-B5BE-728113A299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Motivation: Improve Hurricane Intensity Forecasts</a:t>
            </a:r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7C73341B-60E7-4C48-B442-2CA596758F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82491"/>
            <a:ext cx="2743200" cy="365125"/>
          </a:xfrm>
        </p:spPr>
        <p:txBody>
          <a:bodyPr/>
          <a:lstStyle/>
          <a:p>
            <a:fld id="{FFDAF5D0-8C16-7B42-9B55-6EC08D5DBBC5}" type="slidenum">
              <a:rPr lang="en-US" smtClean="0"/>
              <a:t>4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B812E4-0098-5C47-A2FC-41AB854B0B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217975" y="1419446"/>
            <a:ext cx="5804386" cy="4369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C6565B5A-4A22-5E45-BECB-CCF137650B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68048" y="1419446"/>
            <a:ext cx="5804386" cy="4369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FD4D00B-A1A1-C940-B1A8-D02BB2CC567C}"/>
              </a:ext>
            </a:extLst>
          </p:cNvPr>
          <p:cNvSpPr txBox="1"/>
          <p:nvPr/>
        </p:nvSpPr>
        <p:spPr>
          <a:xfrm>
            <a:off x="55999" y="5811392"/>
            <a:ext cx="4266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[source: The National Hurricane Center]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646C4B4-FEDA-1E4B-BF26-C76DFBDD6C8A}"/>
              </a:ext>
            </a:extLst>
          </p:cNvPr>
          <p:cNvGrpSpPr/>
          <p:nvPr/>
        </p:nvGrpSpPr>
        <p:grpSpPr>
          <a:xfrm>
            <a:off x="4466381" y="5876257"/>
            <a:ext cx="6916121" cy="946110"/>
            <a:chOff x="48012" y="5881304"/>
            <a:chExt cx="6916121" cy="94611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15D4276-A5DC-C847-943A-E9A9508768D5}"/>
                </a:ext>
              </a:extLst>
            </p:cNvPr>
            <p:cNvSpPr txBox="1"/>
            <p:nvPr/>
          </p:nvSpPr>
          <p:spPr>
            <a:xfrm>
              <a:off x="423904" y="5887892"/>
              <a:ext cx="11933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Gill Sans" charset="0"/>
                  <a:ea typeface="Gill Sans" charset="0"/>
                  <a:cs typeface="Gill Sans" charset="0"/>
                </a:rPr>
                <a:t>Category 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4743C71-EB60-7F44-B5F7-242C9ED73BE0}"/>
                </a:ext>
              </a:extLst>
            </p:cNvPr>
            <p:cNvSpPr txBox="1"/>
            <p:nvPr/>
          </p:nvSpPr>
          <p:spPr>
            <a:xfrm>
              <a:off x="2182358" y="5881304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Gill Sans" charset="0"/>
                  <a:ea typeface="Gill Sans" charset="0"/>
                  <a:cs typeface="Gill Sans" charset="0"/>
                </a:rPr>
                <a:t>1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1475AB3-5634-2146-8998-B9300687D28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753659" y="6099177"/>
              <a:ext cx="4927600" cy="495300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3FA1E5E-3E67-0B40-9181-235D6C67417B}"/>
                </a:ext>
              </a:extLst>
            </p:cNvPr>
            <p:cNvSpPr txBox="1"/>
            <p:nvPr/>
          </p:nvSpPr>
          <p:spPr>
            <a:xfrm>
              <a:off x="48012" y="6424614"/>
              <a:ext cx="18499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Gill Sans" charset="0"/>
                  <a:ea typeface="Gill Sans" charset="0"/>
                  <a:cs typeface="Gill Sans" charset="0"/>
                </a:rPr>
                <a:t>Wind Speed (</a:t>
              </a:r>
              <a:r>
                <a:rPr lang="en-US" dirty="0" err="1">
                  <a:latin typeface="Gill Sans" charset="0"/>
                  <a:ea typeface="Gill Sans" charset="0"/>
                  <a:cs typeface="Gill Sans" charset="0"/>
                </a:rPr>
                <a:t>kt</a:t>
              </a:r>
              <a:r>
                <a:rPr lang="en-US" dirty="0">
                  <a:latin typeface="Gill Sans" charset="0"/>
                  <a:ea typeface="Gill Sans" charset="0"/>
                  <a:cs typeface="Gill Sans" charset="0"/>
                </a:rPr>
                <a:t>)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3F29F0E-BFD0-664D-BCA7-7278A0DFBF09}"/>
                </a:ext>
              </a:extLst>
            </p:cNvPr>
            <p:cNvSpPr txBox="1"/>
            <p:nvPr/>
          </p:nvSpPr>
          <p:spPr>
            <a:xfrm>
              <a:off x="3104262" y="5881304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Gill Sans" charset="0"/>
                  <a:ea typeface="Gill Sans" charset="0"/>
                  <a:cs typeface="Gill Sans" charset="0"/>
                </a:rPr>
                <a:t>2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D6C5DF5-FB3B-244D-A4D5-D0C078BA260B}"/>
                </a:ext>
              </a:extLst>
            </p:cNvPr>
            <p:cNvSpPr txBox="1"/>
            <p:nvPr/>
          </p:nvSpPr>
          <p:spPr>
            <a:xfrm>
              <a:off x="3899049" y="5881304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Gill Sans" charset="0"/>
                  <a:ea typeface="Gill Sans" charset="0"/>
                  <a:cs typeface="Gill Sans" charset="0"/>
                </a:rPr>
                <a:t>3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2E88D41-CA54-5C4A-A785-4BEA32FBD9F5}"/>
                </a:ext>
              </a:extLst>
            </p:cNvPr>
            <p:cNvSpPr txBox="1"/>
            <p:nvPr/>
          </p:nvSpPr>
          <p:spPr>
            <a:xfrm>
              <a:off x="5005664" y="5881304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Gill Sans" charset="0"/>
                  <a:ea typeface="Gill Sans" charset="0"/>
                  <a:cs typeface="Gill Sans" charset="0"/>
                </a:rPr>
                <a:t>4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176E2C2-F102-EA4D-BDA9-8CEF2FAF6AE5}"/>
                </a:ext>
              </a:extLst>
            </p:cNvPr>
            <p:cNvSpPr txBox="1"/>
            <p:nvPr/>
          </p:nvSpPr>
          <p:spPr>
            <a:xfrm>
              <a:off x="6043727" y="5881304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Gill Sans" charset="0"/>
                  <a:ea typeface="Gill Sans" charset="0"/>
                  <a:cs typeface="Gill Sans" charset="0"/>
                </a:rPr>
                <a:t>5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1C619B2-D915-804D-80F5-1001002DC02C}"/>
                </a:ext>
              </a:extLst>
            </p:cNvPr>
            <p:cNvSpPr txBox="1"/>
            <p:nvPr/>
          </p:nvSpPr>
          <p:spPr>
            <a:xfrm>
              <a:off x="1650585" y="6458082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Gill Sans" charset="0"/>
                  <a:ea typeface="Gill Sans" charset="0"/>
                  <a:cs typeface="Gill Sans" charset="0"/>
                </a:rPr>
                <a:t>64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5340B18-EB2A-A443-83BB-3F7E0BE6D6D0}"/>
                </a:ext>
              </a:extLst>
            </p:cNvPr>
            <p:cNvSpPr txBox="1"/>
            <p:nvPr/>
          </p:nvSpPr>
          <p:spPr>
            <a:xfrm>
              <a:off x="2615255" y="6458082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Gill Sans" charset="0"/>
                  <a:ea typeface="Gill Sans" charset="0"/>
                  <a:cs typeface="Gill Sans" charset="0"/>
                </a:rPr>
                <a:t>83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A5D1549-3B2B-614A-ACE8-1A76AD93C7FD}"/>
                </a:ext>
              </a:extLst>
            </p:cNvPr>
            <p:cNvSpPr txBox="1"/>
            <p:nvPr/>
          </p:nvSpPr>
          <p:spPr>
            <a:xfrm>
              <a:off x="3379297" y="6458082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Gill Sans" charset="0"/>
                  <a:ea typeface="Gill Sans" charset="0"/>
                  <a:cs typeface="Gill Sans" charset="0"/>
                </a:rPr>
                <a:t>96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958E233-4057-D847-8677-CDDFBEB0DE01}"/>
                </a:ext>
              </a:extLst>
            </p:cNvPr>
            <p:cNvSpPr txBox="1"/>
            <p:nvPr/>
          </p:nvSpPr>
          <p:spPr>
            <a:xfrm>
              <a:off x="4333956" y="6458082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Gill Sans" charset="0"/>
                  <a:ea typeface="Gill Sans" charset="0"/>
                  <a:cs typeface="Gill Sans" charset="0"/>
                </a:rPr>
                <a:t>113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68B7B69-05E4-0648-84A1-48794C171C9F}"/>
                </a:ext>
              </a:extLst>
            </p:cNvPr>
            <p:cNvSpPr txBox="1"/>
            <p:nvPr/>
          </p:nvSpPr>
          <p:spPr>
            <a:xfrm>
              <a:off x="5626494" y="6458082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Gill Sans" charset="0"/>
                  <a:ea typeface="Gill Sans" charset="0"/>
                  <a:cs typeface="Gill Sans" charset="0"/>
                </a:rPr>
                <a:t>137</a:t>
              </a:r>
            </a:p>
          </p:txBody>
        </p:sp>
        <p:sp>
          <p:nvSpPr>
            <p:cNvPr id="19" name="Right Arrow 18">
              <a:extLst>
                <a:ext uri="{FF2B5EF4-FFF2-40B4-BE49-F238E27FC236}">
                  <a16:creationId xmlns:a16="http://schemas.microsoft.com/office/drawing/2014/main" id="{94160255-F054-8D42-ABF6-8D5D55CBA448}"/>
                </a:ext>
              </a:extLst>
            </p:cNvPr>
            <p:cNvSpPr/>
            <p:nvPr/>
          </p:nvSpPr>
          <p:spPr>
            <a:xfrm>
              <a:off x="6334100" y="6085510"/>
              <a:ext cx="630033" cy="502920"/>
            </a:xfrm>
            <a:prstGeom prst="rightArrow">
              <a:avLst>
                <a:gd name="adj1" fmla="val 51648"/>
                <a:gd name="adj2" fmla="val 50000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Gill Sans" charset="0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165E1F04-3C3E-5344-BC7A-CB008C1D5EC3}"/>
              </a:ext>
            </a:extLst>
          </p:cNvPr>
          <p:cNvSpPr txBox="1"/>
          <p:nvPr/>
        </p:nvSpPr>
        <p:spPr>
          <a:xfrm>
            <a:off x="1982962" y="1027334"/>
            <a:ext cx="2668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ahoma Regular"/>
              </a:rPr>
              <a:t>Error in storm’s location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37C49FE-72B7-DD4C-A72A-9A5B32385757}"/>
              </a:ext>
            </a:extLst>
          </p:cNvPr>
          <p:cNvSpPr txBox="1"/>
          <p:nvPr/>
        </p:nvSpPr>
        <p:spPr>
          <a:xfrm>
            <a:off x="7681312" y="1036279"/>
            <a:ext cx="3040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ahoma Regular"/>
              </a:rPr>
              <a:t>Error in storm’s wind speed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23DB451-013C-E244-A17D-844D862FE7A9}"/>
              </a:ext>
            </a:extLst>
          </p:cNvPr>
          <p:cNvSpPr/>
          <p:nvPr/>
        </p:nvSpPr>
        <p:spPr>
          <a:xfrm>
            <a:off x="952748" y="1885587"/>
            <a:ext cx="1814377" cy="3436883"/>
          </a:xfrm>
          <a:prstGeom prst="rect">
            <a:avLst/>
          </a:prstGeom>
          <a:solidFill>
            <a:schemeClr val="bg1">
              <a:lumMod val="50000"/>
              <a:alpha val="2392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ahoma Regular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A4D6FB7-D071-ED46-A69B-1FBD89F24DB3}"/>
                  </a:ext>
                </a:extLst>
              </p:cNvPr>
              <p:cNvSpPr txBox="1"/>
              <p:nvPr/>
            </p:nvSpPr>
            <p:spPr>
              <a:xfrm>
                <a:off x="107804" y="6456383"/>
                <a:ext cx="1426994" cy="323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5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1 </a:t>
                </a:r>
                <a:r>
                  <a:rPr lang="en-US" sz="1500" dirty="0" err="1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kt</a:t>
                </a:r>
                <a:r>
                  <a:rPr lang="en-US" sz="15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500" b="0" i="1" smtClean="0"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sz="15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0.5 m/s</a:t>
                </a:r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A4D6FB7-D071-ED46-A69B-1FBD89F24D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804" y="6456383"/>
                <a:ext cx="1426994" cy="323165"/>
              </a:xfrm>
              <a:prstGeom prst="rect">
                <a:avLst/>
              </a:prstGeom>
              <a:blipFill>
                <a:blip r:embed="rId5"/>
                <a:stretch>
                  <a:fillRect l="-877" b="-18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A9494E6F-EABF-E04E-8ABF-36220F6FE1F8}"/>
              </a:ext>
            </a:extLst>
          </p:cNvPr>
          <p:cNvSpPr txBox="1"/>
          <p:nvPr/>
        </p:nvSpPr>
        <p:spPr>
          <a:xfrm>
            <a:off x="1916328" y="2229723"/>
            <a:ext cx="2421753" cy="646331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Tahoma Regular"/>
              </a:rPr>
              <a:t>48 </a:t>
            </a:r>
            <a:r>
              <a:rPr lang="en-US" dirty="0" err="1">
                <a:latin typeface="Tahoma Regular"/>
              </a:rPr>
              <a:t>hr</a:t>
            </a:r>
            <a:r>
              <a:rPr lang="en-US" dirty="0">
                <a:latin typeface="Tahoma Regular"/>
              </a:rPr>
              <a:t> track error </a:t>
            </a:r>
          </a:p>
          <a:p>
            <a:r>
              <a:rPr lang="en-US" dirty="0">
                <a:latin typeface="Tahoma Regular"/>
              </a:rPr>
              <a:t>~75% error reduction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472F46D-AA01-AC42-BD8E-A74ED96657C9}"/>
              </a:ext>
            </a:extLst>
          </p:cNvPr>
          <p:cNvSpPr txBox="1"/>
          <p:nvPr/>
        </p:nvSpPr>
        <p:spPr>
          <a:xfrm>
            <a:off x="7363100" y="4554284"/>
            <a:ext cx="2421753" cy="646331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Tahoma Regular"/>
              </a:rPr>
              <a:t>48 </a:t>
            </a:r>
            <a:r>
              <a:rPr lang="en-US" dirty="0" err="1">
                <a:latin typeface="Tahoma Regular"/>
              </a:rPr>
              <a:t>hr</a:t>
            </a:r>
            <a:r>
              <a:rPr lang="en-US" dirty="0">
                <a:latin typeface="Tahoma Regular"/>
              </a:rPr>
              <a:t> intensity error </a:t>
            </a:r>
          </a:p>
          <a:p>
            <a:r>
              <a:rPr lang="en-US" dirty="0">
                <a:latin typeface="Tahoma Regular"/>
              </a:rPr>
              <a:t>~35% error reduction</a:t>
            </a:r>
          </a:p>
        </p:txBody>
      </p:sp>
    </p:spTree>
    <p:extLst>
      <p:ext uri="{BB962C8B-B14F-4D97-AF65-F5344CB8AC3E}">
        <p14:creationId xmlns:p14="http://schemas.microsoft.com/office/powerpoint/2010/main" val="2425476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 animBg="1"/>
      <p:bldP spid="2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2E7486-6547-7140-BBDF-9174D0C2E7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124626"/>
          </a:xfrm>
        </p:spPr>
        <p:txBody>
          <a:bodyPr anchor="t">
            <a:noAutofit/>
          </a:bodyPr>
          <a:lstStyle/>
          <a:p>
            <a:r>
              <a:rPr lang="en-US" sz="3400" dirty="0"/>
              <a:t>The sea surface is an enthalpy source and a momentum sink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DB9DC52-0CA7-3646-9D89-8E6CC949476C}"/>
              </a:ext>
            </a:extLst>
          </p:cNvPr>
          <p:cNvSpPr/>
          <p:nvPr/>
        </p:nvSpPr>
        <p:spPr>
          <a:xfrm>
            <a:off x="0" y="5653533"/>
            <a:ext cx="12192000" cy="725637"/>
          </a:xfrm>
          <a:prstGeom prst="rect">
            <a:avLst/>
          </a:prstGeom>
          <a:solidFill>
            <a:srgbClr val="2280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ahoma Regular"/>
            </a:endParaRPr>
          </a:p>
        </p:txBody>
      </p:sp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3782DAFA-2F71-E542-9870-12D5323EEDF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5400" r="5624" b="6240"/>
          <a:stretch/>
        </p:blipFill>
        <p:spPr>
          <a:xfrm>
            <a:off x="7017956" y="2314502"/>
            <a:ext cx="5174044" cy="3339031"/>
          </a:xfrm>
          <a:prstGeom prst="rect">
            <a:avLst/>
          </a:prstGeom>
        </p:spPr>
      </p:pic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B9D2B725-FC08-614D-B7AA-ED8474C7CD0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5400" r="5624" b="6240"/>
          <a:stretch/>
        </p:blipFill>
        <p:spPr>
          <a:xfrm>
            <a:off x="1843912" y="2314501"/>
            <a:ext cx="5174044" cy="3339031"/>
          </a:xfrm>
          <a:prstGeom prst="rect">
            <a:avLst/>
          </a:prstGeom>
        </p:spPr>
      </p:pic>
      <p:pic>
        <p:nvPicPr>
          <p:cNvPr id="8" name="Content Placeholder 5">
            <a:extLst>
              <a:ext uri="{FF2B5EF4-FFF2-40B4-BE49-F238E27FC236}">
                <a16:creationId xmlns:a16="http://schemas.microsoft.com/office/drawing/2014/main" id="{7B2C0090-ECE6-F44E-A057-3AAE8216CD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5400" r="28670" b="6240"/>
          <a:stretch/>
        </p:blipFill>
        <p:spPr>
          <a:xfrm>
            <a:off x="0" y="2314501"/>
            <a:ext cx="3833870" cy="3339031"/>
          </a:xfrm>
          <a:prstGeom prst="rect">
            <a:avLst/>
          </a:prstGeom>
        </p:spPr>
      </p:pic>
      <p:sp>
        <p:nvSpPr>
          <p:cNvPr id="10" name="Circular Arrow 9">
            <a:extLst>
              <a:ext uri="{FF2B5EF4-FFF2-40B4-BE49-F238E27FC236}">
                <a16:creationId xmlns:a16="http://schemas.microsoft.com/office/drawing/2014/main" id="{4470FC32-910A-E841-954A-AE90F61BC853}"/>
              </a:ext>
            </a:extLst>
          </p:cNvPr>
          <p:cNvSpPr/>
          <p:nvPr/>
        </p:nvSpPr>
        <p:spPr>
          <a:xfrm rot="16488713">
            <a:off x="537132" y="2048238"/>
            <a:ext cx="6950113" cy="6647775"/>
          </a:xfrm>
          <a:prstGeom prst="circularArrow">
            <a:avLst>
              <a:gd name="adj1" fmla="val 11558"/>
              <a:gd name="adj2" fmla="val 1433396"/>
              <a:gd name="adj3" fmla="val 19984758"/>
              <a:gd name="adj4" fmla="val 15947303"/>
              <a:gd name="adj5" fmla="val 13502"/>
            </a:avLst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Tahoma Regular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97F91832-917E-3441-BD35-0808E4B55374}"/>
                  </a:ext>
                </a:extLst>
              </p:cNvPr>
              <p:cNvSpPr/>
              <p:nvPr/>
            </p:nvSpPr>
            <p:spPr>
              <a:xfrm>
                <a:off x="1786722" y="3276132"/>
                <a:ext cx="990335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𝐾</m:t>
                          </m:r>
                        </m:sub>
                      </m:sSub>
                    </m:oMath>
                  </m:oMathPara>
                </a14:m>
                <a:endParaRPr lang="en-US" sz="4000" dirty="0">
                  <a:latin typeface="Tahoma Regular"/>
                </a:endParaRPr>
              </a:p>
            </p:txBody>
          </p:sp>
        </mc:Choice>
        <mc:Fallback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97F91832-917E-3441-BD35-0808E4B553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6722" y="3276132"/>
                <a:ext cx="990335" cy="707886"/>
              </a:xfrm>
              <a:prstGeom prst="rect">
                <a:avLst/>
              </a:prstGeom>
              <a:blipFill>
                <a:blip r:embed="rId3"/>
                <a:stretch>
                  <a:fillRect b="-70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Circular Arrow 11">
            <a:extLst>
              <a:ext uri="{FF2B5EF4-FFF2-40B4-BE49-F238E27FC236}">
                <a16:creationId xmlns:a16="http://schemas.microsoft.com/office/drawing/2014/main" id="{AC9F3805-5967-994D-9D1D-D1BDEB1F5DB6}"/>
              </a:ext>
            </a:extLst>
          </p:cNvPr>
          <p:cNvSpPr/>
          <p:nvPr/>
        </p:nvSpPr>
        <p:spPr>
          <a:xfrm rot="5111287" flipV="1">
            <a:off x="6830505" y="-906119"/>
            <a:ext cx="6950113" cy="6647775"/>
          </a:xfrm>
          <a:prstGeom prst="circularArrow">
            <a:avLst>
              <a:gd name="adj1" fmla="val 11558"/>
              <a:gd name="adj2" fmla="val 1433396"/>
              <a:gd name="adj3" fmla="val 19984758"/>
              <a:gd name="adj4" fmla="val 15947303"/>
              <a:gd name="adj5" fmla="val 13502"/>
            </a:avLst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Tahoma Regular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FE0CF7B5-E755-9044-94CC-3304DBA33A4B}"/>
                  </a:ext>
                </a:extLst>
              </p:cNvPr>
              <p:cNvSpPr/>
              <p:nvPr/>
            </p:nvSpPr>
            <p:spPr>
              <a:xfrm>
                <a:off x="7931936" y="3289418"/>
                <a:ext cx="631198" cy="769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i="1">
                          <a:latin typeface="Cambria Math" panose="02040503050406030204" pitchFamily="18" charset="0"/>
                        </a:rPr>
                        <m:t>𝜏</m:t>
                      </m:r>
                    </m:oMath>
                  </m:oMathPara>
                </a14:m>
                <a:endParaRPr lang="en-US" sz="4400" dirty="0">
                  <a:latin typeface="Tahoma Regular"/>
                </a:endParaRPr>
              </a:p>
            </p:txBody>
          </p:sp>
        </mc:Choice>
        <mc:Fallback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FE0CF7B5-E755-9044-94CC-3304DBA33A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1936" y="3289418"/>
                <a:ext cx="631198" cy="76944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BCB5B2D-49EE-2543-9381-AF18EEE47607}"/>
                  </a:ext>
                </a:extLst>
              </p:cNvPr>
              <p:cNvSpPr txBox="1"/>
              <p:nvPr/>
            </p:nvSpPr>
            <p:spPr>
              <a:xfrm>
                <a:off x="291443" y="5651262"/>
                <a:ext cx="293432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b>
                          <m:r>
                            <a:rPr lang="en-US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𝑲</m:t>
                          </m:r>
                        </m:sub>
                      </m:sSub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  <a:latin typeface="Tahoma Regular"/>
                </a:endParaRPr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BCB5B2D-49EE-2543-9381-AF18EEE476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443" y="5651262"/>
                <a:ext cx="2934329" cy="523220"/>
              </a:xfrm>
              <a:prstGeom prst="rect">
                <a:avLst/>
              </a:prstGeom>
              <a:blipFill>
                <a:blip r:embed="rId5"/>
                <a:stretch>
                  <a:fillRect b="-190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A3D0B3A-407C-4A4A-81CC-D5534A4FF6E3}"/>
                  </a:ext>
                </a:extLst>
              </p:cNvPr>
              <p:cNvSpPr txBox="1"/>
              <p:nvPr/>
            </p:nvSpPr>
            <p:spPr>
              <a:xfrm>
                <a:off x="9081764" y="5651262"/>
                <a:ext cx="248305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𝜏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b>
                          <m:r>
                            <a:rPr lang="en-US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𝑫</m:t>
                          </m:r>
                        </m:sub>
                      </m:sSub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  <a:latin typeface="Tahoma Regular"/>
                </a:endParaRPr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A3D0B3A-407C-4A4A-81CC-D5534A4FF6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1764" y="5651262"/>
                <a:ext cx="2483051" cy="523220"/>
              </a:xfrm>
              <a:prstGeom prst="rect">
                <a:avLst/>
              </a:prstGeom>
              <a:blipFill>
                <a:blip r:embed="rId6"/>
                <a:stretch>
                  <a:fillRect b="-190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8188E630-F52D-B349-9FD5-6602F33CAC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0DB4-B64B-4741-A775-ED58B1EDC429}" type="slidenum">
              <a:rPr lang="en-US" smtClean="0"/>
              <a:t>5</a:t>
            </a:fld>
            <a:endParaRPr lang="en-US"/>
          </a:p>
        </p:txBody>
      </p:sp>
      <p:pic>
        <p:nvPicPr>
          <p:cNvPr id="17" name="Picture 4" descr="Pin by Kayla B on Elements and Principles of Design | Clip art, Image fun,  Elements and principles">
            <a:extLst>
              <a:ext uri="{FF2B5EF4-FFF2-40B4-BE49-F238E27FC236}">
                <a16:creationId xmlns:a16="http://schemas.microsoft.com/office/drawing/2014/main" id="{6FDD5567-E6FB-8240-BCEC-C1CB95E198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-1" y="978288"/>
            <a:ext cx="12192000" cy="1206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 descr="Pin by Kayla B on Elements and Principles of Design | Clip art, Image fun,  Elements and principles">
            <a:extLst>
              <a:ext uri="{FF2B5EF4-FFF2-40B4-BE49-F238E27FC236}">
                <a16:creationId xmlns:a16="http://schemas.microsoft.com/office/drawing/2014/main" id="{E260AA78-BEC8-2147-A3C8-7A8F7B57AB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-1" y="834308"/>
            <a:ext cx="6700093" cy="1206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 descr="Pin by Kayla B on Elements and Principles of Design | Clip art, Image fun,  Elements and principles">
            <a:extLst>
              <a:ext uri="{FF2B5EF4-FFF2-40B4-BE49-F238E27FC236}">
                <a16:creationId xmlns:a16="http://schemas.microsoft.com/office/drawing/2014/main" id="{BDB8D4CC-41D4-484E-8F11-4B004BBFC3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930"/>
          <a:stretch/>
        </p:blipFill>
        <p:spPr bwMode="auto">
          <a:xfrm flipV="1">
            <a:off x="-1794" y="898953"/>
            <a:ext cx="3756752" cy="1206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76047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DB9DC52-0CA7-3646-9D89-8E6CC949476C}"/>
              </a:ext>
            </a:extLst>
          </p:cNvPr>
          <p:cNvSpPr/>
          <p:nvPr/>
        </p:nvSpPr>
        <p:spPr>
          <a:xfrm>
            <a:off x="0" y="5653533"/>
            <a:ext cx="12192000" cy="725637"/>
          </a:xfrm>
          <a:prstGeom prst="rect">
            <a:avLst/>
          </a:prstGeom>
          <a:solidFill>
            <a:srgbClr val="2280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ahoma Regular"/>
            </a:endParaRPr>
          </a:p>
        </p:txBody>
      </p:sp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3782DAFA-2F71-E542-9870-12D5323EEDF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5400" r="5624" b="6240"/>
          <a:stretch/>
        </p:blipFill>
        <p:spPr>
          <a:xfrm>
            <a:off x="7017956" y="2314502"/>
            <a:ext cx="5174044" cy="3339031"/>
          </a:xfrm>
          <a:prstGeom prst="rect">
            <a:avLst/>
          </a:prstGeom>
        </p:spPr>
      </p:pic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B9D2B725-FC08-614D-B7AA-ED8474C7CD0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5400" r="5624" b="6240"/>
          <a:stretch/>
        </p:blipFill>
        <p:spPr>
          <a:xfrm>
            <a:off x="1843912" y="2314501"/>
            <a:ext cx="5174044" cy="3339031"/>
          </a:xfrm>
          <a:prstGeom prst="rect">
            <a:avLst/>
          </a:prstGeom>
        </p:spPr>
      </p:pic>
      <p:pic>
        <p:nvPicPr>
          <p:cNvPr id="8" name="Content Placeholder 5">
            <a:extLst>
              <a:ext uri="{FF2B5EF4-FFF2-40B4-BE49-F238E27FC236}">
                <a16:creationId xmlns:a16="http://schemas.microsoft.com/office/drawing/2014/main" id="{7B2C0090-ECE6-F44E-A057-3AAE8216CD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5400" r="28670" b="6240"/>
          <a:stretch/>
        </p:blipFill>
        <p:spPr>
          <a:xfrm>
            <a:off x="0" y="2314501"/>
            <a:ext cx="3833870" cy="3339031"/>
          </a:xfrm>
          <a:prstGeom prst="rect">
            <a:avLst/>
          </a:prstGeom>
        </p:spPr>
      </p:pic>
      <p:sp>
        <p:nvSpPr>
          <p:cNvPr id="10" name="Circular Arrow 9">
            <a:extLst>
              <a:ext uri="{FF2B5EF4-FFF2-40B4-BE49-F238E27FC236}">
                <a16:creationId xmlns:a16="http://schemas.microsoft.com/office/drawing/2014/main" id="{4470FC32-910A-E841-954A-AE90F61BC853}"/>
              </a:ext>
            </a:extLst>
          </p:cNvPr>
          <p:cNvSpPr/>
          <p:nvPr/>
        </p:nvSpPr>
        <p:spPr>
          <a:xfrm rot="16488713">
            <a:off x="537132" y="2048238"/>
            <a:ext cx="6950113" cy="6647775"/>
          </a:xfrm>
          <a:prstGeom prst="circularArrow">
            <a:avLst>
              <a:gd name="adj1" fmla="val 11558"/>
              <a:gd name="adj2" fmla="val 1433396"/>
              <a:gd name="adj3" fmla="val 19984758"/>
              <a:gd name="adj4" fmla="val 15947303"/>
              <a:gd name="adj5" fmla="val 13502"/>
            </a:avLst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Tahoma Regular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97F91832-917E-3441-BD35-0808E4B55374}"/>
                  </a:ext>
                </a:extLst>
              </p:cNvPr>
              <p:cNvSpPr/>
              <p:nvPr/>
            </p:nvSpPr>
            <p:spPr>
              <a:xfrm>
                <a:off x="1786722" y="3276132"/>
                <a:ext cx="990335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𝐾</m:t>
                          </m:r>
                        </m:sub>
                      </m:sSub>
                    </m:oMath>
                  </m:oMathPara>
                </a14:m>
                <a:endParaRPr lang="en-US" sz="4000" dirty="0">
                  <a:latin typeface="Tahoma Regular"/>
                </a:endParaRPr>
              </a:p>
            </p:txBody>
          </p:sp>
        </mc:Choice>
        <mc:Fallback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97F91832-917E-3441-BD35-0808E4B553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6722" y="3276132"/>
                <a:ext cx="990335" cy="707886"/>
              </a:xfrm>
              <a:prstGeom prst="rect">
                <a:avLst/>
              </a:prstGeom>
              <a:blipFill>
                <a:blip r:embed="rId3"/>
                <a:stretch>
                  <a:fillRect b="-70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Circular Arrow 11">
            <a:extLst>
              <a:ext uri="{FF2B5EF4-FFF2-40B4-BE49-F238E27FC236}">
                <a16:creationId xmlns:a16="http://schemas.microsoft.com/office/drawing/2014/main" id="{AC9F3805-5967-994D-9D1D-D1BDEB1F5DB6}"/>
              </a:ext>
            </a:extLst>
          </p:cNvPr>
          <p:cNvSpPr/>
          <p:nvPr/>
        </p:nvSpPr>
        <p:spPr>
          <a:xfrm rot="5111287" flipV="1">
            <a:off x="6830505" y="-906119"/>
            <a:ext cx="6950113" cy="6647775"/>
          </a:xfrm>
          <a:prstGeom prst="circularArrow">
            <a:avLst>
              <a:gd name="adj1" fmla="val 11558"/>
              <a:gd name="adj2" fmla="val 1433396"/>
              <a:gd name="adj3" fmla="val 19984758"/>
              <a:gd name="adj4" fmla="val 15947303"/>
              <a:gd name="adj5" fmla="val 13502"/>
            </a:avLst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Tahoma Regular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FE0CF7B5-E755-9044-94CC-3304DBA33A4B}"/>
                  </a:ext>
                </a:extLst>
              </p:cNvPr>
              <p:cNvSpPr/>
              <p:nvPr/>
            </p:nvSpPr>
            <p:spPr>
              <a:xfrm>
                <a:off x="7931936" y="3289418"/>
                <a:ext cx="631198" cy="769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i="1">
                          <a:latin typeface="Cambria Math" panose="02040503050406030204" pitchFamily="18" charset="0"/>
                        </a:rPr>
                        <m:t>𝜏</m:t>
                      </m:r>
                    </m:oMath>
                  </m:oMathPara>
                </a14:m>
                <a:endParaRPr lang="en-US" sz="4400" dirty="0">
                  <a:latin typeface="Tahoma Regular"/>
                </a:endParaRPr>
              </a:p>
            </p:txBody>
          </p:sp>
        </mc:Choice>
        <mc:Fallback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FE0CF7B5-E755-9044-94CC-3304DBA33A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1936" y="3289418"/>
                <a:ext cx="631198" cy="76944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BCB5B2D-49EE-2543-9381-AF18EEE47607}"/>
                  </a:ext>
                </a:extLst>
              </p:cNvPr>
              <p:cNvSpPr txBox="1"/>
              <p:nvPr/>
            </p:nvSpPr>
            <p:spPr>
              <a:xfrm>
                <a:off x="291443" y="5651262"/>
                <a:ext cx="293432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b>
                          <m:r>
                            <a:rPr lang="en-US" sz="280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𝑲</m:t>
                          </m:r>
                        </m:sub>
                      </m:sSub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  <a:latin typeface="Tahoma Regular"/>
                </a:endParaRPr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BCB5B2D-49EE-2543-9381-AF18EEE476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443" y="5651262"/>
                <a:ext cx="2934329" cy="523220"/>
              </a:xfrm>
              <a:prstGeom prst="rect">
                <a:avLst/>
              </a:prstGeom>
              <a:blipFill>
                <a:blip r:embed="rId5"/>
                <a:stretch>
                  <a:fillRect b="-190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A3D0B3A-407C-4A4A-81CC-D5534A4FF6E3}"/>
                  </a:ext>
                </a:extLst>
              </p:cNvPr>
              <p:cNvSpPr txBox="1"/>
              <p:nvPr/>
            </p:nvSpPr>
            <p:spPr>
              <a:xfrm>
                <a:off x="9081764" y="5651262"/>
                <a:ext cx="248305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𝜏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b>
                          <m:r>
                            <a:rPr lang="en-US" sz="280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𝑫</m:t>
                          </m:r>
                        </m:sub>
                      </m:sSub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  <a:latin typeface="Tahoma Regular"/>
                </a:endParaRPr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A3D0B3A-407C-4A4A-81CC-D5534A4FF6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1764" y="5651262"/>
                <a:ext cx="2483051" cy="523220"/>
              </a:xfrm>
              <a:prstGeom prst="rect">
                <a:avLst/>
              </a:prstGeom>
              <a:blipFill>
                <a:blip r:embed="rId6"/>
                <a:stretch>
                  <a:fillRect b="-190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2" name="Picture 4" descr="Pin by Kayla B on Elements and Principles of Design | Clip art, Image fun,  Elements and principles">
            <a:extLst>
              <a:ext uri="{FF2B5EF4-FFF2-40B4-BE49-F238E27FC236}">
                <a16:creationId xmlns:a16="http://schemas.microsoft.com/office/drawing/2014/main" id="{1A074A99-CD1E-D247-B783-2E7E48688F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-1" y="978288"/>
            <a:ext cx="12192000" cy="1206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Pin by Kayla B on Elements and Principles of Design | Clip art, Image fun,  Elements and principles">
            <a:extLst>
              <a:ext uri="{FF2B5EF4-FFF2-40B4-BE49-F238E27FC236}">
                <a16:creationId xmlns:a16="http://schemas.microsoft.com/office/drawing/2014/main" id="{AAAED589-2ABD-0546-83DE-1C43A24A39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-1" y="834308"/>
            <a:ext cx="6700093" cy="1206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Pin by Kayla B on Elements and Principles of Design | Clip art, Image fun,  Elements and principles">
            <a:extLst>
              <a:ext uri="{FF2B5EF4-FFF2-40B4-BE49-F238E27FC236}">
                <a16:creationId xmlns:a16="http://schemas.microsoft.com/office/drawing/2014/main" id="{34837237-F62B-184C-82BD-AB45C12D61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930"/>
          <a:stretch/>
        </p:blipFill>
        <p:spPr bwMode="auto">
          <a:xfrm flipV="1">
            <a:off x="-1794" y="898953"/>
            <a:ext cx="3756752" cy="1206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7B4AA17-DF90-5D48-B24E-16C5B7901720}"/>
                  </a:ext>
                </a:extLst>
              </p:cNvPr>
              <p:cNvSpPr txBox="1"/>
              <p:nvPr/>
            </p:nvSpPr>
            <p:spPr>
              <a:xfrm>
                <a:off x="1395545" y="32852"/>
                <a:ext cx="940090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600" dirty="0">
                    <a:latin typeface="Tahoma Regular"/>
                  </a:rPr>
                  <a:t>It is not uncommon to see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5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35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</m:sSub>
                    <m:r>
                      <a:rPr lang="en-US" sz="35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3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5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35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r>
                      <a:rPr lang="en-US" sz="3500" b="0" i="1" smtClean="0">
                        <a:latin typeface="Cambria Math" panose="02040503050406030204" pitchFamily="18" charset="0"/>
                      </a:rPr>
                      <m:t>=1×</m:t>
                    </m:r>
                    <m:sSup>
                      <m:sSupPr>
                        <m:ctrlPr>
                          <a:rPr lang="en-US" sz="35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5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3500" b="0" i="1" smtClean="0">
                            <a:latin typeface="Cambria Math" panose="02040503050406030204" pitchFamily="18" charset="0"/>
                          </a:rPr>
                          <m:t>−3</m:t>
                        </m:r>
                      </m:sup>
                    </m:sSup>
                  </m:oMath>
                </a14:m>
                <a:endParaRPr lang="en-US" sz="3500" dirty="0">
                  <a:latin typeface="Tahoma Regular"/>
                </a:endParaRPr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7B4AA17-DF90-5D48-B24E-16C5B79017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5545" y="32852"/>
                <a:ext cx="9400907" cy="646331"/>
              </a:xfrm>
              <a:prstGeom prst="rect">
                <a:avLst/>
              </a:prstGeom>
              <a:blipFill>
                <a:blip r:embed="rId8"/>
                <a:stretch>
                  <a:fillRect l="-1889" t="-13725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7ED95517-E546-AD49-98D3-E140E2D324B3}"/>
              </a:ext>
            </a:extLst>
          </p:cNvPr>
          <p:cNvSpPr txBox="1"/>
          <p:nvPr/>
        </p:nvSpPr>
        <p:spPr>
          <a:xfrm>
            <a:off x="92441" y="6471008"/>
            <a:ext cx="60880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Tahoma Regular"/>
              </a:rPr>
              <a:t>Emanuel (1986), Emanuel (1995a),Emanuel (2003)</a:t>
            </a:r>
          </a:p>
          <a:p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Tahoma Regular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11DE3D4-6829-BD49-A02F-9821DC6FAD79}"/>
              </a:ext>
            </a:extLst>
          </p:cNvPr>
          <p:cNvGrpSpPr/>
          <p:nvPr/>
        </p:nvGrpSpPr>
        <p:grpSpPr>
          <a:xfrm>
            <a:off x="4194332" y="3029283"/>
            <a:ext cx="3280041" cy="3276455"/>
            <a:chOff x="4194332" y="3029283"/>
            <a:chExt cx="3280041" cy="3276455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FDD3563D-861E-5144-9AC2-EAA95B5E5EAD}"/>
                </a:ext>
              </a:extLst>
            </p:cNvPr>
            <p:cNvSpPr/>
            <p:nvPr/>
          </p:nvSpPr>
          <p:spPr>
            <a:xfrm>
              <a:off x="4194332" y="3029283"/>
              <a:ext cx="3280041" cy="327645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ahoma Regular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74FEC691-AAB1-E741-B89D-29D539B64E13}"/>
                    </a:ext>
                  </a:extLst>
                </p:cNvPr>
                <p:cNvSpPr txBox="1"/>
                <p:nvPr/>
              </p:nvSpPr>
              <p:spPr>
                <a:xfrm>
                  <a:off x="4313641" y="3194294"/>
                  <a:ext cx="1233799" cy="63094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35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35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3500" b="0" i="1" smtClean="0">
                                <a:latin typeface="Cambria Math" panose="02040503050406030204" pitchFamily="18" charset="0"/>
                              </a:rPr>
                              <m:t>𝑚𝑎𝑥</m:t>
                            </m:r>
                          </m:sub>
                          <m:sup>
                            <m:r>
                              <a:rPr lang="en-US" sz="35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en-US" sz="3500" dirty="0">
                    <a:latin typeface="Tahoma Regular"/>
                  </a:endParaRPr>
                </a:p>
              </p:txBody>
            </p:sp>
          </mc:Choice>
          <mc:Fallback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74FEC691-AAB1-E741-B89D-29D539B64E1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13641" y="3194294"/>
                  <a:ext cx="1233799" cy="630942"/>
                </a:xfrm>
                <a:prstGeom prst="rect">
                  <a:avLst/>
                </a:prstGeom>
                <a:blipFill>
                  <a:blip r:embed="rId9"/>
                  <a:stretch>
                    <a:fillRect b="-204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CA4E8B2B-0C9D-3945-9096-9A67092322F7}"/>
                    </a:ext>
                  </a:extLst>
                </p:cNvPr>
                <p:cNvSpPr/>
                <p:nvPr/>
              </p:nvSpPr>
              <p:spPr>
                <a:xfrm>
                  <a:off x="6170533" y="4069325"/>
                  <a:ext cx="1271822" cy="119231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5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∝</m:t>
                        </m:r>
                        <m:f>
                          <m:fPr>
                            <m:ctrlPr>
                              <a:rPr lang="en-US" sz="35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35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5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sz="35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𝐾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35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5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sz="35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𝐷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lang="en-US" sz="3500" dirty="0">
                    <a:latin typeface="Tahoma Regular"/>
                  </a:endParaRPr>
                </a:p>
              </p:txBody>
            </p:sp>
          </mc:Choice>
          <mc:Fallback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CA4E8B2B-0C9D-3945-9096-9A67092322F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70533" y="4069325"/>
                  <a:ext cx="1271822" cy="1192314"/>
                </a:xfrm>
                <a:prstGeom prst="rect">
                  <a:avLst/>
                </a:prstGeom>
                <a:blipFill>
                  <a:blip r:embed="rId10"/>
                  <a:stretch>
                    <a:fillRect b="-315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52670DA6-454E-974B-AD73-0034D8187B42}"/>
                    </a:ext>
                  </a:extLst>
                </p:cNvPr>
                <p:cNvSpPr/>
                <p:nvPr/>
              </p:nvSpPr>
              <p:spPr>
                <a:xfrm>
                  <a:off x="4348458" y="4158136"/>
                  <a:ext cx="1215461" cy="63094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5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5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3500" i="1">
                                <a:latin typeface="Cambria Math" panose="02040503050406030204" pitchFamily="18" charset="0"/>
                              </a:rPr>
                              <m:t>𝑚𝑖𝑛</m:t>
                            </m:r>
                          </m:sub>
                        </m:sSub>
                      </m:oMath>
                    </m:oMathPara>
                  </a14:m>
                  <a:endParaRPr lang="en-US" sz="3500" dirty="0">
                    <a:latin typeface="Tahoma Regular"/>
                  </a:endParaRPr>
                </a:p>
              </p:txBody>
            </p:sp>
          </mc:Choice>
          <mc:Fallback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52670DA6-454E-974B-AD73-0034D8187B4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48458" y="4158136"/>
                  <a:ext cx="1215461" cy="630942"/>
                </a:xfrm>
                <a:prstGeom prst="rect">
                  <a:avLst/>
                </a:prstGeom>
                <a:blipFill>
                  <a:blip r:embed="rId11"/>
                  <a:stretch>
                    <a:fillRect b="-78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D4A346AF-2CB3-8B4C-9912-347B71F6EDC3}"/>
                    </a:ext>
                  </a:extLst>
                </p:cNvPr>
                <p:cNvSpPr/>
                <p:nvPr/>
              </p:nvSpPr>
              <p:spPr>
                <a:xfrm>
                  <a:off x="4246410" y="5121978"/>
                  <a:ext cx="1419555" cy="110575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35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35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5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sz="3500" i="1">
                                    <a:latin typeface="Cambria Math" panose="02040503050406030204" pitchFamily="18" charset="0"/>
                                  </a:rPr>
                                  <m:t>𝑜𝑢𝑡𝑒𝑟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35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5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sz="3500" i="1">
                                    <a:latin typeface="Cambria Math" panose="02040503050406030204" pitchFamily="18" charset="0"/>
                                  </a:rPr>
                                  <m:t>𝑚𝑤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lang="en-US" sz="3500" dirty="0">
                    <a:latin typeface="Tahoma Regular"/>
                  </a:endParaRPr>
                </a:p>
              </p:txBody>
            </p:sp>
          </mc:Choice>
          <mc:Fallback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D4A346AF-2CB3-8B4C-9912-347B71F6EDC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46410" y="5121978"/>
                  <a:ext cx="1419555" cy="1105752"/>
                </a:xfrm>
                <a:prstGeom prst="rect">
                  <a:avLst/>
                </a:prstGeom>
                <a:blipFill>
                  <a:blip r:embed="rId12"/>
                  <a:stretch>
                    <a:fillRect b="-340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" name="Right Brace 20">
              <a:extLst>
                <a:ext uri="{FF2B5EF4-FFF2-40B4-BE49-F238E27FC236}">
                  <a16:creationId xmlns:a16="http://schemas.microsoft.com/office/drawing/2014/main" id="{AE11644F-42AE-8C4D-B1E3-6DC7B2F9CC4D}"/>
                </a:ext>
              </a:extLst>
            </p:cNvPr>
            <p:cNvSpPr/>
            <p:nvPr/>
          </p:nvSpPr>
          <p:spPr>
            <a:xfrm>
              <a:off x="5431110" y="3194294"/>
              <a:ext cx="760935" cy="3048495"/>
            </a:xfrm>
            <a:prstGeom prst="rightBrac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ahoma Regular"/>
              </a:endParaRPr>
            </a:p>
          </p:txBody>
        </p:sp>
      </p:grp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403FD65B-1178-1C4F-B796-AD236B03E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0DB4-B64B-4741-A775-ED58B1EDC42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7415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6755C7-F119-0D43-B893-2D7D8C8F8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Exchange Coefficient Formulations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FF846B-9332-3047-9FC0-F808561295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AF5D0-8C16-7B42-9B55-6EC08D5DBBC5}" type="slidenum">
              <a:rPr lang="en-US" smtClean="0"/>
              <a:t>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4D8FC3-3DD4-C142-B294-DBD0E417B7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46" t="5104" r="7458" b="2573"/>
          <a:stretch/>
        </p:blipFill>
        <p:spPr>
          <a:xfrm>
            <a:off x="64991" y="1061614"/>
            <a:ext cx="6031009" cy="430437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21165C9-161B-4B48-BCD6-F7791B2774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01" t="4569" r="7447" b="2062"/>
          <a:stretch/>
        </p:blipFill>
        <p:spPr>
          <a:xfrm>
            <a:off x="6189399" y="1061614"/>
            <a:ext cx="5946846" cy="4304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4841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6755C7-F119-0D43-B893-2D7D8C8F8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Exchange Coefficient Formulations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FF846B-9332-3047-9FC0-F808561295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AF5D0-8C16-7B42-9B55-6EC08D5DBBC5}" type="slidenum">
              <a:rPr lang="en-US" smtClean="0"/>
              <a:t>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1C77A3F-31A2-B643-AB17-2B48F9F59C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3045" y="930275"/>
            <a:ext cx="8591472" cy="57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8810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E57783E-E1DC-7440-81BE-946BF07D8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AF5D0-8C16-7B42-9B55-6EC08D5DBBC5}" type="slidenum">
              <a:rPr lang="en-US" smtClean="0"/>
              <a:t>9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E93CEE-64E4-3045-888B-A93E6DA0FB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47154"/>
          </a:xfrm>
        </p:spPr>
        <p:txBody>
          <a:bodyPr>
            <a:normAutofit/>
          </a:bodyPr>
          <a:lstStyle/>
          <a:p>
            <a:r>
              <a:rPr lang="en-US" sz="3000" dirty="0"/>
              <a:t>Outline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350FD9C-5E82-8C44-95B1-A4A5A41BB433}"/>
              </a:ext>
            </a:extLst>
          </p:cNvPr>
          <p:cNvGrpSpPr/>
          <p:nvPr/>
        </p:nvGrpSpPr>
        <p:grpSpPr>
          <a:xfrm>
            <a:off x="6271300" y="828406"/>
            <a:ext cx="5724144" cy="2784411"/>
            <a:chOff x="2258192" y="4586945"/>
            <a:chExt cx="5724144" cy="2784411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82F08A0-98D9-9342-89A6-ACAE84619629}"/>
                </a:ext>
              </a:extLst>
            </p:cNvPr>
            <p:cNvSpPr/>
            <p:nvPr/>
          </p:nvSpPr>
          <p:spPr>
            <a:xfrm>
              <a:off x="2258192" y="4591580"/>
              <a:ext cx="5724144" cy="277977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ahoma Regular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930340C-A900-FD4A-861C-441604A6596C}"/>
                </a:ext>
              </a:extLst>
            </p:cNvPr>
            <p:cNvSpPr/>
            <p:nvPr/>
          </p:nvSpPr>
          <p:spPr>
            <a:xfrm>
              <a:off x="2258192" y="4586945"/>
              <a:ext cx="359746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I. Sensitivity Analysis </a:t>
              </a:r>
              <a:endParaRPr lang="en-US" sz="2400" dirty="0">
                <a:latin typeface="Tahoma Regular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3457DE3-E21B-7A4D-905A-B2987D71C1AB}"/>
                </a:ext>
              </a:extLst>
            </p:cNvPr>
            <p:cNvSpPr/>
            <p:nvPr/>
          </p:nvSpPr>
          <p:spPr>
            <a:xfrm>
              <a:off x="2258192" y="5480165"/>
              <a:ext cx="4800601" cy="1569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What do spray-mediated fluxes depend on?</a:t>
              </a:r>
            </a:p>
            <a:p>
              <a:endPara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  <a:p>
              <a:r>
                <a:rPr lang="en-US" sz="24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What are they most sensitive to?</a:t>
              </a:r>
              <a:endParaRPr lang="en-US" sz="2400" dirty="0">
                <a:latin typeface="Tahoma Regular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5D249662-F9B5-0241-870E-EFB5E6D02AC7}"/>
              </a:ext>
            </a:extLst>
          </p:cNvPr>
          <p:cNvGrpSpPr/>
          <p:nvPr/>
        </p:nvGrpSpPr>
        <p:grpSpPr>
          <a:xfrm>
            <a:off x="3233928" y="3798703"/>
            <a:ext cx="5724144" cy="2779776"/>
            <a:chOff x="6426068" y="608303"/>
            <a:chExt cx="5724144" cy="2779776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C9FC0C2-9080-C44E-80B5-48CF17489BC3}"/>
                </a:ext>
              </a:extLst>
            </p:cNvPr>
            <p:cNvSpPr/>
            <p:nvPr/>
          </p:nvSpPr>
          <p:spPr>
            <a:xfrm>
              <a:off x="6426068" y="608303"/>
              <a:ext cx="5724144" cy="277977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ahoma Regular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21807A6-4C7C-A040-A86E-D7F1A38DF13D}"/>
                </a:ext>
              </a:extLst>
            </p:cNvPr>
            <p:cNvSpPr txBox="1"/>
            <p:nvPr/>
          </p:nvSpPr>
          <p:spPr>
            <a:xfrm>
              <a:off x="6449283" y="633946"/>
              <a:ext cx="489589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II. Synthesis of Previous Work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28F37A3-6D96-834B-97DB-8B9DEA94EE35}"/>
                </a:ext>
              </a:extLst>
            </p:cNvPr>
            <p:cNvSpPr/>
            <p:nvPr/>
          </p:nvSpPr>
          <p:spPr>
            <a:xfrm>
              <a:off x="6479983" y="1541699"/>
              <a:ext cx="4800600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What trends or common</a:t>
              </a:r>
            </a:p>
            <a:p>
              <a:endPara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  <a:p>
              <a:r>
                <a:rPr lang="en-US" sz="24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findings exist in the literature? </a:t>
              </a:r>
              <a:endParaRPr lang="en-US" sz="2400" dirty="0">
                <a:latin typeface="Tahoma Regular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3A68D24B-FA90-E747-B000-F0EC92667265}"/>
              </a:ext>
            </a:extLst>
          </p:cNvPr>
          <p:cNvGrpSpPr/>
          <p:nvPr/>
        </p:nvGrpSpPr>
        <p:grpSpPr>
          <a:xfrm>
            <a:off x="154768" y="822975"/>
            <a:ext cx="6116532" cy="2780056"/>
            <a:chOff x="497643" y="608303"/>
            <a:chExt cx="6116532" cy="2780056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FF85FDD-0CBB-9642-BF99-129E5E3BE6B9}"/>
                </a:ext>
              </a:extLst>
            </p:cNvPr>
            <p:cNvSpPr/>
            <p:nvPr/>
          </p:nvSpPr>
          <p:spPr>
            <a:xfrm>
              <a:off x="497644" y="608303"/>
              <a:ext cx="5721375" cy="278005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ahoma Regular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53735DB-C907-D542-A372-1EEC3D8C8678}"/>
                </a:ext>
              </a:extLst>
            </p:cNvPr>
            <p:cNvSpPr txBox="1"/>
            <p:nvPr/>
          </p:nvSpPr>
          <p:spPr>
            <a:xfrm>
              <a:off x="497643" y="618369"/>
              <a:ext cx="241604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0. Background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BC33DF08-F715-8048-9803-F06FCE68FE26}"/>
                </a:ext>
              </a:extLst>
            </p:cNvPr>
            <p:cNvSpPr/>
            <p:nvPr/>
          </p:nvSpPr>
          <p:spPr>
            <a:xfrm>
              <a:off x="497643" y="1080034"/>
              <a:ext cx="6116532" cy="193899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400" i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Motivation:</a:t>
              </a:r>
              <a:br>
                <a:rPr lang="en-US" sz="2400" i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</a:br>
              <a:r>
                <a:rPr lang="en-US" sz="2400" i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Improve hurricane intensity forecasts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sz="24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4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Hurricane intensity depends on </a:t>
              </a:r>
              <a:br>
                <a:rPr lang="en-US" sz="24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</a:br>
              <a:r>
                <a:rPr lang="en-US" sz="24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air-sea enthalpy and momentum fluxes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08516932"/>
      </p:ext>
    </p:extLst>
  </p:cSld>
  <p:clrMapOvr>
    <a:masterClrMapping/>
  </p:clrMapOvr>
</p:sld>
</file>

<file path=ppt/theme/theme1.xml><?xml version="1.0" encoding="utf-8"?>
<a:theme xmlns:a="http://schemas.openxmlformats.org/drawingml/2006/main" name="CommitteeMeeting">
  <a:themeElements>
    <a:clrScheme name="ThesisColors">
      <a:dk1>
        <a:srgbClr val="000000"/>
      </a:dk1>
      <a:lt1>
        <a:srgbClr val="FFFFFF"/>
      </a:lt1>
      <a:dk2>
        <a:srgbClr val="565656"/>
      </a:dk2>
      <a:lt2>
        <a:srgbClr val="CECAB8"/>
      </a:lt2>
      <a:accent1>
        <a:srgbClr val="41AAC4"/>
      </a:accent1>
      <a:accent2>
        <a:srgbClr val="80CDB8"/>
      </a:accent2>
      <a:accent3>
        <a:srgbClr val="C25B56"/>
      </a:accent3>
      <a:accent4>
        <a:srgbClr val="96C0CE"/>
      </a:accent4>
      <a:accent5>
        <a:srgbClr val="A29B4C"/>
      </a:accent5>
      <a:accent6>
        <a:srgbClr val="837D3C"/>
      </a:accent6>
      <a:hlink>
        <a:srgbClr val="089DE3"/>
      </a:hlink>
      <a:folHlink>
        <a:srgbClr val="9EBE8B"/>
      </a:folHlink>
    </a:clrScheme>
    <a:fontScheme name="Corbel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mmitteeMeeting" id="{CE97337B-ECE5-B44E-B073-56402DDAA121}" vid="{339F0396-9A2D-CB43-BC10-C137E1E5E4A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2756</TotalTime>
  <Words>1857</Words>
  <Application>Microsoft Macintosh PowerPoint</Application>
  <PresentationFormat>Widescreen</PresentationFormat>
  <Paragraphs>439</Paragraphs>
  <Slides>34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5" baseType="lpstr">
      <vt:lpstr>Arial</vt:lpstr>
      <vt:lpstr>Calibri</vt:lpstr>
      <vt:lpstr>Cambria Math</vt:lpstr>
      <vt:lpstr>Century</vt:lpstr>
      <vt:lpstr>Corbel</vt:lpstr>
      <vt:lpstr>Gill Sans</vt:lpstr>
      <vt:lpstr>Helvetica</vt:lpstr>
      <vt:lpstr>Tahoma</vt:lpstr>
      <vt:lpstr>Tahoma Regular</vt:lpstr>
      <vt:lpstr>Times New Roman</vt:lpstr>
      <vt:lpstr>CommitteeMeeting</vt:lpstr>
      <vt:lpstr>PowerPoint Presentation</vt:lpstr>
      <vt:lpstr>Reviewing Sea Spray-Mediated Air-Sea Fluxes of Enthalpy and Momentum in Tropical Cyclones</vt:lpstr>
      <vt:lpstr>Outline</vt:lpstr>
      <vt:lpstr>Motivation: Improve Hurricane Intensity Forecasts</vt:lpstr>
      <vt:lpstr>The sea surface is an enthalpy source and a momentum sink</vt:lpstr>
      <vt:lpstr>PowerPoint Presentation</vt:lpstr>
      <vt:lpstr>Exchange Coefficient Formulations</vt:lpstr>
      <vt:lpstr>Exchange Coefficient Formulations</vt:lpstr>
      <vt:lpstr>Outline</vt:lpstr>
      <vt:lpstr>Outline</vt:lpstr>
      <vt:lpstr>Sea spray has to mediate the air-sea fluxes</vt:lpstr>
      <vt:lpstr>Interfacial Versus Spray Flux</vt:lpstr>
      <vt:lpstr>Sea spray as an enthalpy source</vt:lpstr>
      <vt:lpstr>Sea spray as an enthalpy source</vt:lpstr>
      <vt:lpstr>Sea spray as an enthalpy source</vt:lpstr>
      <vt:lpstr>Sea spray as an enthalpy source</vt:lpstr>
      <vt:lpstr>Sea Spray Generation Functions</vt:lpstr>
      <vt:lpstr>We show H_K^spray is a function of only a few variables </vt:lpstr>
      <vt:lpstr>What is H_K^spray most sensitive to?  </vt:lpstr>
      <vt:lpstr>What is H_K^spray most sensitive to? </vt:lpstr>
      <vt:lpstr>What is H_K^spray most sensitive to? </vt:lpstr>
      <vt:lpstr>Sea spray as a momentum sink</vt:lpstr>
      <vt:lpstr>The spray stress τ^spray is also a function of only a few variables </vt:lpstr>
      <vt:lpstr>What is τ^spray  most sensitive to?</vt:lpstr>
      <vt:lpstr>What is τ^spray  most sensitive to?</vt:lpstr>
      <vt:lpstr>What is τ^spray  most sensitive to?</vt:lpstr>
      <vt:lpstr>Outline</vt:lpstr>
      <vt:lpstr>Outline</vt:lpstr>
      <vt:lpstr>Outline</vt:lpstr>
      <vt:lpstr>Synthesis of Results</vt:lpstr>
      <vt:lpstr>Common finding: A Regime Transition Near 30 m/s</vt:lpstr>
      <vt:lpstr>Spray has been getting more…”credit” over time</vt:lpstr>
      <vt:lpstr>Outline</vt:lpstr>
      <vt:lpstr>Questions</vt:lpstr>
    </vt:vector>
  </TitlesOfParts>
  <Company/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Reviewing Sea Spray-Mediated Air-Sea Fluxes of Enthalpy and Momentum in Tropical Cyclones</dc:title>
  <dc:creator>Sydney Sroka</dc:creator>
  <cp:lastModifiedBy>Sydney Sroka</cp:lastModifiedBy>
  <cp:revision>37</cp:revision>
  <dcterms:created xsi:type="dcterms:W3CDTF">2021-02-21T21:58:10Z</dcterms:created>
  <dcterms:modified xsi:type="dcterms:W3CDTF">2021-02-23T19:54:49Z</dcterms:modified>
</cp:coreProperties>
</file>